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57" r:id="rId5"/>
    <p:sldId id="260" r:id="rId6"/>
    <p:sldId id="261" r:id="rId7"/>
    <p:sldId id="315" r:id="rId8"/>
    <p:sldId id="316" r:id="rId9"/>
    <p:sldId id="317" r:id="rId10"/>
    <p:sldId id="262" r:id="rId11"/>
    <p:sldId id="263"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88" autoAdjust="0"/>
    <p:restoredTop sz="94660"/>
  </p:normalViewPr>
  <p:slideViewPr>
    <p:cSldViewPr snapToGrid="0">
      <p:cViewPr varScale="1">
        <p:scale>
          <a:sx n="175" d="100"/>
          <a:sy n="175" d="100"/>
        </p:scale>
        <p:origin x="192" y="1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0AE64-4D45-4550-BC9E-1E98EFE9D2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663F2D0-5494-4CA9-89AB-CD3F51E3A3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B1315A2-1540-40CC-824A-E8F078F8344B}"/>
              </a:ext>
            </a:extLst>
          </p:cNvPr>
          <p:cNvSpPr>
            <a:spLocks noGrp="1"/>
          </p:cNvSpPr>
          <p:nvPr>
            <p:ph type="dt" sz="half" idx="10"/>
          </p:nvPr>
        </p:nvSpPr>
        <p:spPr/>
        <p:txBody>
          <a:bodyPr/>
          <a:lstStyle/>
          <a:p>
            <a:fld id="{40903E1D-0813-48C6-BEBD-2E1D763F6FB5}" type="datetimeFigureOut">
              <a:rPr lang="en-GB" smtClean="0"/>
              <a:t>12/07/2021</a:t>
            </a:fld>
            <a:endParaRPr lang="en-GB"/>
          </a:p>
        </p:txBody>
      </p:sp>
      <p:sp>
        <p:nvSpPr>
          <p:cNvPr id="5" name="Footer Placeholder 4">
            <a:extLst>
              <a:ext uri="{FF2B5EF4-FFF2-40B4-BE49-F238E27FC236}">
                <a16:creationId xmlns:a16="http://schemas.microsoft.com/office/drawing/2014/main" id="{2CDB65C1-DDE8-413E-AC01-1AEE36B937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E6E036-3FD9-4306-8F05-727EE0198F86}"/>
              </a:ext>
            </a:extLst>
          </p:cNvPr>
          <p:cNvSpPr>
            <a:spLocks noGrp="1"/>
          </p:cNvSpPr>
          <p:nvPr>
            <p:ph type="sldNum" sz="quarter" idx="12"/>
          </p:nvPr>
        </p:nvSpPr>
        <p:spPr/>
        <p:txBody>
          <a:bodyPr/>
          <a:lstStyle/>
          <a:p>
            <a:fld id="{64D7994B-84B0-4D9B-91FC-AD9E5C357362}" type="slidenum">
              <a:rPr lang="en-GB" smtClean="0"/>
              <a:t>‹Nr.›</a:t>
            </a:fld>
            <a:endParaRPr lang="en-GB"/>
          </a:p>
        </p:txBody>
      </p:sp>
    </p:spTree>
    <p:extLst>
      <p:ext uri="{BB962C8B-B14F-4D97-AF65-F5344CB8AC3E}">
        <p14:creationId xmlns:p14="http://schemas.microsoft.com/office/powerpoint/2010/main" val="264716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FB1FF-DF62-4752-8CC7-33E58182A53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04B52A-E469-48D0-ABB7-2D9F49867E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6E8C33-EFC3-4A19-9C20-AEEF5206E1B6}"/>
              </a:ext>
            </a:extLst>
          </p:cNvPr>
          <p:cNvSpPr>
            <a:spLocks noGrp="1"/>
          </p:cNvSpPr>
          <p:nvPr>
            <p:ph type="dt" sz="half" idx="10"/>
          </p:nvPr>
        </p:nvSpPr>
        <p:spPr/>
        <p:txBody>
          <a:bodyPr/>
          <a:lstStyle/>
          <a:p>
            <a:fld id="{40903E1D-0813-48C6-BEBD-2E1D763F6FB5}" type="datetimeFigureOut">
              <a:rPr lang="en-GB" smtClean="0"/>
              <a:t>12/07/2021</a:t>
            </a:fld>
            <a:endParaRPr lang="en-GB"/>
          </a:p>
        </p:txBody>
      </p:sp>
      <p:sp>
        <p:nvSpPr>
          <p:cNvPr id="5" name="Footer Placeholder 4">
            <a:extLst>
              <a:ext uri="{FF2B5EF4-FFF2-40B4-BE49-F238E27FC236}">
                <a16:creationId xmlns:a16="http://schemas.microsoft.com/office/drawing/2014/main" id="{423B675D-3067-4147-9DC1-D9DEEFB5AE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EF6895-10A2-4934-852B-C34168B9B875}"/>
              </a:ext>
            </a:extLst>
          </p:cNvPr>
          <p:cNvSpPr>
            <a:spLocks noGrp="1"/>
          </p:cNvSpPr>
          <p:nvPr>
            <p:ph type="sldNum" sz="quarter" idx="12"/>
          </p:nvPr>
        </p:nvSpPr>
        <p:spPr/>
        <p:txBody>
          <a:bodyPr/>
          <a:lstStyle/>
          <a:p>
            <a:fld id="{64D7994B-84B0-4D9B-91FC-AD9E5C357362}" type="slidenum">
              <a:rPr lang="en-GB" smtClean="0"/>
              <a:t>‹Nr.›</a:t>
            </a:fld>
            <a:endParaRPr lang="en-GB"/>
          </a:p>
        </p:txBody>
      </p:sp>
    </p:spTree>
    <p:extLst>
      <p:ext uri="{BB962C8B-B14F-4D97-AF65-F5344CB8AC3E}">
        <p14:creationId xmlns:p14="http://schemas.microsoft.com/office/powerpoint/2010/main" val="3084450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363C2-AEC8-4AF6-9C77-B4F4C427BA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89363E8-15EA-4AB2-910A-69794AF94FA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1F4C09-8C2F-44F2-AD8A-545482EF330B}"/>
              </a:ext>
            </a:extLst>
          </p:cNvPr>
          <p:cNvSpPr>
            <a:spLocks noGrp="1"/>
          </p:cNvSpPr>
          <p:nvPr>
            <p:ph type="dt" sz="half" idx="10"/>
          </p:nvPr>
        </p:nvSpPr>
        <p:spPr/>
        <p:txBody>
          <a:bodyPr/>
          <a:lstStyle/>
          <a:p>
            <a:fld id="{40903E1D-0813-48C6-BEBD-2E1D763F6FB5}" type="datetimeFigureOut">
              <a:rPr lang="en-GB" smtClean="0"/>
              <a:t>12/07/2021</a:t>
            </a:fld>
            <a:endParaRPr lang="en-GB"/>
          </a:p>
        </p:txBody>
      </p:sp>
      <p:sp>
        <p:nvSpPr>
          <p:cNvPr id="5" name="Footer Placeholder 4">
            <a:extLst>
              <a:ext uri="{FF2B5EF4-FFF2-40B4-BE49-F238E27FC236}">
                <a16:creationId xmlns:a16="http://schemas.microsoft.com/office/drawing/2014/main" id="{378818EA-CEC2-4539-B256-6DA141E150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3A47EA-CF21-4037-B088-D32732ECD810}"/>
              </a:ext>
            </a:extLst>
          </p:cNvPr>
          <p:cNvSpPr>
            <a:spLocks noGrp="1"/>
          </p:cNvSpPr>
          <p:nvPr>
            <p:ph type="sldNum" sz="quarter" idx="12"/>
          </p:nvPr>
        </p:nvSpPr>
        <p:spPr/>
        <p:txBody>
          <a:bodyPr/>
          <a:lstStyle/>
          <a:p>
            <a:fld id="{64D7994B-84B0-4D9B-91FC-AD9E5C357362}" type="slidenum">
              <a:rPr lang="en-GB" smtClean="0"/>
              <a:t>‹Nr.›</a:t>
            </a:fld>
            <a:endParaRPr lang="en-GB"/>
          </a:p>
        </p:txBody>
      </p:sp>
    </p:spTree>
    <p:extLst>
      <p:ext uri="{BB962C8B-B14F-4D97-AF65-F5344CB8AC3E}">
        <p14:creationId xmlns:p14="http://schemas.microsoft.com/office/powerpoint/2010/main" val="3938675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76AD2-390D-4BEF-884C-B0C524C58E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D33DBCE-0D78-4112-A434-0564CE0E63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0878B9-61C5-4F7B-B119-6D4D9988063B}"/>
              </a:ext>
            </a:extLst>
          </p:cNvPr>
          <p:cNvSpPr>
            <a:spLocks noGrp="1"/>
          </p:cNvSpPr>
          <p:nvPr>
            <p:ph type="dt" sz="half" idx="10"/>
          </p:nvPr>
        </p:nvSpPr>
        <p:spPr/>
        <p:txBody>
          <a:bodyPr/>
          <a:lstStyle/>
          <a:p>
            <a:fld id="{40903E1D-0813-48C6-BEBD-2E1D763F6FB5}" type="datetimeFigureOut">
              <a:rPr lang="en-GB" smtClean="0"/>
              <a:t>12/07/2021</a:t>
            </a:fld>
            <a:endParaRPr lang="en-GB"/>
          </a:p>
        </p:txBody>
      </p:sp>
      <p:sp>
        <p:nvSpPr>
          <p:cNvPr id="5" name="Footer Placeholder 4">
            <a:extLst>
              <a:ext uri="{FF2B5EF4-FFF2-40B4-BE49-F238E27FC236}">
                <a16:creationId xmlns:a16="http://schemas.microsoft.com/office/drawing/2014/main" id="{19C32DF7-5093-4174-94E5-D74A74E3CA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58457C-7E40-4070-9A05-E70DDE18434C}"/>
              </a:ext>
            </a:extLst>
          </p:cNvPr>
          <p:cNvSpPr>
            <a:spLocks noGrp="1"/>
          </p:cNvSpPr>
          <p:nvPr>
            <p:ph type="sldNum" sz="quarter" idx="12"/>
          </p:nvPr>
        </p:nvSpPr>
        <p:spPr/>
        <p:txBody>
          <a:bodyPr/>
          <a:lstStyle/>
          <a:p>
            <a:fld id="{64D7994B-84B0-4D9B-91FC-AD9E5C357362}" type="slidenum">
              <a:rPr lang="en-GB" smtClean="0"/>
              <a:t>‹Nr.›</a:t>
            </a:fld>
            <a:endParaRPr lang="en-GB"/>
          </a:p>
        </p:txBody>
      </p:sp>
    </p:spTree>
    <p:extLst>
      <p:ext uri="{BB962C8B-B14F-4D97-AF65-F5344CB8AC3E}">
        <p14:creationId xmlns:p14="http://schemas.microsoft.com/office/powerpoint/2010/main" val="794601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AFA47-CC35-43C8-8AD8-541B8981E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B5729E2-3B98-4C70-B81F-4381B766FE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A981421-878C-4B35-8724-A97F495B1822}"/>
              </a:ext>
            </a:extLst>
          </p:cNvPr>
          <p:cNvSpPr>
            <a:spLocks noGrp="1"/>
          </p:cNvSpPr>
          <p:nvPr>
            <p:ph type="dt" sz="half" idx="10"/>
          </p:nvPr>
        </p:nvSpPr>
        <p:spPr/>
        <p:txBody>
          <a:bodyPr/>
          <a:lstStyle/>
          <a:p>
            <a:fld id="{40903E1D-0813-48C6-BEBD-2E1D763F6FB5}" type="datetimeFigureOut">
              <a:rPr lang="en-GB" smtClean="0"/>
              <a:t>12/07/2021</a:t>
            </a:fld>
            <a:endParaRPr lang="en-GB"/>
          </a:p>
        </p:txBody>
      </p:sp>
      <p:sp>
        <p:nvSpPr>
          <p:cNvPr id="5" name="Footer Placeholder 4">
            <a:extLst>
              <a:ext uri="{FF2B5EF4-FFF2-40B4-BE49-F238E27FC236}">
                <a16:creationId xmlns:a16="http://schemas.microsoft.com/office/drawing/2014/main" id="{A00B6682-7BD7-4CC0-AB6E-28BA9B618A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DE6DD1-00D7-487A-9217-8241BFC48A7E}"/>
              </a:ext>
            </a:extLst>
          </p:cNvPr>
          <p:cNvSpPr>
            <a:spLocks noGrp="1"/>
          </p:cNvSpPr>
          <p:nvPr>
            <p:ph type="sldNum" sz="quarter" idx="12"/>
          </p:nvPr>
        </p:nvSpPr>
        <p:spPr/>
        <p:txBody>
          <a:bodyPr/>
          <a:lstStyle/>
          <a:p>
            <a:fld id="{64D7994B-84B0-4D9B-91FC-AD9E5C357362}" type="slidenum">
              <a:rPr lang="en-GB" smtClean="0"/>
              <a:t>‹Nr.›</a:t>
            </a:fld>
            <a:endParaRPr lang="en-GB"/>
          </a:p>
        </p:txBody>
      </p:sp>
    </p:spTree>
    <p:extLst>
      <p:ext uri="{BB962C8B-B14F-4D97-AF65-F5344CB8AC3E}">
        <p14:creationId xmlns:p14="http://schemas.microsoft.com/office/powerpoint/2010/main" val="3979399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D98D-60BC-4BF4-B5B1-EEEBA2D8BAB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2B7E01F-2B0F-4E02-ADFB-356DD941A75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089D79C-684B-4609-B915-2BFA4723C6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3EDFB7-2109-4D98-B2EC-C187A334E2F2}"/>
              </a:ext>
            </a:extLst>
          </p:cNvPr>
          <p:cNvSpPr>
            <a:spLocks noGrp="1"/>
          </p:cNvSpPr>
          <p:nvPr>
            <p:ph type="dt" sz="half" idx="10"/>
          </p:nvPr>
        </p:nvSpPr>
        <p:spPr/>
        <p:txBody>
          <a:bodyPr/>
          <a:lstStyle/>
          <a:p>
            <a:fld id="{40903E1D-0813-48C6-BEBD-2E1D763F6FB5}" type="datetimeFigureOut">
              <a:rPr lang="en-GB" smtClean="0"/>
              <a:t>12/07/2021</a:t>
            </a:fld>
            <a:endParaRPr lang="en-GB"/>
          </a:p>
        </p:txBody>
      </p:sp>
      <p:sp>
        <p:nvSpPr>
          <p:cNvPr id="6" name="Footer Placeholder 5">
            <a:extLst>
              <a:ext uri="{FF2B5EF4-FFF2-40B4-BE49-F238E27FC236}">
                <a16:creationId xmlns:a16="http://schemas.microsoft.com/office/drawing/2014/main" id="{F84FE130-C9E2-4D6A-9337-E4CDF23B47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FD2646C-6DB3-4C9B-86DC-752F3B762FBB}"/>
              </a:ext>
            </a:extLst>
          </p:cNvPr>
          <p:cNvSpPr>
            <a:spLocks noGrp="1"/>
          </p:cNvSpPr>
          <p:nvPr>
            <p:ph type="sldNum" sz="quarter" idx="12"/>
          </p:nvPr>
        </p:nvSpPr>
        <p:spPr/>
        <p:txBody>
          <a:bodyPr/>
          <a:lstStyle/>
          <a:p>
            <a:fld id="{64D7994B-84B0-4D9B-91FC-AD9E5C357362}" type="slidenum">
              <a:rPr lang="en-GB" smtClean="0"/>
              <a:t>‹Nr.›</a:t>
            </a:fld>
            <a:endParaRPr lang="en-GB"/>
          </a:p>
        </p:txBody>
      </p:sp>
    </p:spTree>
    <p:extLst>
      <p:ext uri="{BB962C8B-B14F-4D97-AF65-F5344CB8AC3E}">
        <p14:creationId xmlns:p14="http://schemas.microsoft.com/office/powerpoint/2010/main" val="644150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46FC-1223-43A7-9242-8642F433E97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51B515-D83D-4925-B58C-656BABBE5A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7D8F663-949D-45AA-9D6B-9DB2D16C0C6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E004DCD-1E97-47CA-97B2-18C1ACDAE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296422-EEA6-44D8-8E1F-6A7B8AF1C5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FE23A2D-D984-4AEE-BC2D-78E0BDD4A06E}"/>
              </a:ext>
            </a:extLst>
          </p:cNvPr>
          <p:cNvSpPr>
            <a:spLocks noGrp="1"/>
          </p:cNvSpPr>
          <p:nvPr>
            <p:ph type="dt" sz="half" idx="10"/>
          </p:nvPr>
        </p:nvSpPr>
        <p:spPr/>
        <p:txBody>
          <a:bodyPr/>
          <a:lstStyle/>
          <a:p>
            <a:fld id="{40903E1D-0813-48C6-BEBD-2E1D763F6FB5}" type="datetimeFigureOut">
              <a:rPr lang="en-GB" smtClean="0"/>
              <a:t>12/07/2021</a:t>
            </a:fld>
            <a:endParaRPr lang="en-GB"/>
          </a:p>
        </p:txBody>
      </p:sp>
      <p:sp>
        <p:nvSpPr>
          <p:cNvPr id="8" name="Footer Placeholder 7">
            <a:extLst>
              <a:ext uri="{FF2B5EF4-FFF2-40B4-BE49-F238E27FC236}">
                <a16:creationId xmlns:a16="http://schemas.microsoft.com/office/drawing/2014/main" id="{D905E3FC-7C76-44E0-A0DF-EEFBDFFF32F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0071EF9-2E6F-4847-A459-1CA1F9BE57B1}"/>
              </a:ext>
            </a:extLst>
          </p:cNvPr>
          <p:cNvSpPr>
            <a:spLocks noGrp="1"/>
          </p:cNvSpPr>
          <p:nvPr>
            <p:ph type="sldNum" sz="quarter" idx="12"/>
          </p:nvPr>
        </p:nvSpPr>
        <p:spPr/>
        <p:txBody>
          <a:bodyPr/>
          <a:lstStyle/>
          <a:p>
            <a:fld id="{64D7994B-84B0-4D9B-91FC-AD9E5C357362}" type="slidenum">
              <a:rPr lang="en-GB" smtClean="0"/>
              <a:t>‹Nr.›</a:t>
            </a:fld>
            <a:endParaRPr lang="en-GB"/>
          </a:p>
        </p:txBody>
      </p:sp>
    </p:spTree>
    <p:extLst>
      <p:ext uri="{BB962C8B-B14F-4D97-AF65-F5344CB8AC3E}">
        <p14:creationId xmlns:p14="http://schemas.microsoft.com/office/powerpoint/2010/main" val="2154184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8A1D-5160-48F5-A82E-AE1A4349D68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89AA6F9-FBAC-409E-9ED8-F18836B33E68}"/>
              </a:ext>
            </a:extLst>
          </p:cNvPr>
          <p:cNvSpPr>
            <a:spLocks noGrp="1"/>
          </p:cNvSpPr>
          <p:nvPr>
            <p:ph type="dt" sz="half" idx="10"/>
          </p:nvPr>
        </p:nvSpPr>
        <p:spPr/>
        <p:txBody>
          <a:bodyPr/>
          <a:lstStyle/>
          <a:p>
            <a:fld id="{40903E1D-0813-48C6-BEBD-2E1D763F6FB5}" type="datetimeFigureOut">
              <a:rPr lang="en-GB" smtClean="0"/>
              <a:t>12/07/2021</a:t>
            </a:fld>
            <a:endParaRPr lang="en-GB"/>
          </a:p>
        </p:txBody>
      </p:sp>
      <p:sp>
        <p:nvSpPr>
          <p:cNvPr id="4" name="Footer Placeholder 3">
            <a:extLst>
              <a:ext uri="{FF2B5EF4-FFF2-40B4-BE49-F238E27FC236}">
                <a16:creationId xmlns:a16="http://schemas.microsoft.com/office/drawing/2014/main" id="{9D3DCADC-B3EA-4F37-96D2-1E7291D6C78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12C6803-AC94-433D-8EDE-C910AB433583}"/>
              </a:ext>
            </a:extLst>
          </p:cNvPr>
          <p:cNvSpPr>
            <a:spLocks noGrp="1"/>
          </p:cNvSpPr>
          <p:nvPr>
            <p:ph type="sldNum" sz="quarter" idx="12"/>
          </p:nvPr>
        </p:nvSpPr>
        <p:spPr/>
        <p:txBody>
          <a:bodyPr/>
          <a:lstStyle/>
          <a:p>
            <a:fld id="{64D7994B-84B0-4D9B-91FC-AD9E5C357362}" type="slidenum">
              <a:rPr lang="en-GB" smtClean="0"/>
              <a:t>‹Nr.›</a:t>
            </a:fld>
            <a:endParaRPr lang="en-GB"/>
          </a:p>
        </p:txBody>
      </p:sp>
    </p:spTree>
    <p:extLst>
      <p:ext uri="{BB962C8B-B14F-4D97-AF65-F5344CB8AC3E}">
        <p14:creationId xmlns:p14="http://schemas.microsoft.com/office/powerpoint/2010/main" val="49775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09004C-9C9F-4C65-A133-975C3BD5A6F3}"/>
              </a:ext>
            </a:extLst>
          </p:cNvPr>
          <p:cNvSpPr>
            <a:spLocks noGrp="1"/>
          </p:cNvSpPr>
          <p:nvPr>
            <p:ph type="dt" sz="half" idx="10"/>
          </p:nvPr>
        </p:nvSpPr>
        <p:spPr/>
        <p:txBody>
          <a:bodyPr/>
          <a:lstStyle/>
          <a:p>
            <a:fld id="{40903E1D-0813-48C6-BEBD-2E1D763F6FB5}" type="datetimeFigureOut">
              <a:rPr lang="en-GB" smtClean="0"/>
              <a:t>12/07/2021</a:t>
            </a:fld>
            <a:endParaRPr lang="en-GB"/>
          </a:p>
        </p:txBody>
      </p:sp>
      <p:sp>
        <p:nvSpPr>
          <p:cNvPr id="3" name="Footer Placeholder 2">
            <a:extLst>
              <a:ext uri="{FF2B5EF4-FFF2-40B4-BE49-F238E27FC236}">
                <a16:creationId xmlns:a16="http://schemas.microsoft.com/office/drawing/2014/main" id="{5224038C-F38D-4954-AD25-AAF170C46B7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D727BF4-C07C-413D-87A7-E7E8AB05D618}"/>
              </a:ext>
            </a:extLst>
          </p:cNvPr>
          <p:cNvSpPr>
            <a:spLocks noGrp="1"/>
          </p:cNvSpPr>
          <p:nvPr>
            <p:ph type="sldNum" sz="quarter" idx="12"/>
          </p:nvPr>
        </p:nvSpPr>
        <p:spPr/>
        <p:txBody>
          <a:bodyPr/>
          <a:lstStyle/>
          <a:p>
            <a:fld id="{64D7994B-84B0-4D9B-91FC-AD9E5C357362}" type="slidenum">
              <a:rPr lang="en-GB" smtClean="0"/>
              <a:t>‹Nr.›</a:t>
            </a:fld>
            <a:endParaRPr lang="en-GB"/>
          </a:p>
        </p:txBody>
      </p:sp>
    </p:spTree>
    <p:extLst>
      <p:ext uri="{BB962C8B-B14F-4D97-AF65-F5344CB8AC3E}">
        <p14:creationId xmlns:p14="http://schemas.microsoft.com/office/powerpoint/2010/main" val="277707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3E792-8194-4142-9C31-74335EE800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08C960-0356-4680-AED2-0F165326CF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B11722-5C16-41DA-A66E-DC9F11CBE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D5EB53-E771-4A37-9890-8EC6E11F8D59}"/>
              </a:ext>
            </a:extLst>
          </p:cNvPr>
          <p:cNvSpPr>
            <a:spLocks noGrp="1"/>
          </p:cNvSpPr>
          <p:nvPr>
            <p:ph type="dt" sz="half" idx="10"/>
          </p:nvPr>
        </p:nvSpPr>
        <p:spPr/>
        <p:txBody>
          <a:bodyPr/>
          <a:lstStyle/>
          <a:p>
            <a:fld id="{40903E1D-0813-48C6-BEBD-2E1D763F6FB5}" type="datetimeFigureOut">
              <a:rPr lang="en-GB" smtClean="0"/>
              <a:t>12/07/2021</a:t>
            </a:fld>
            <a:endParaRPr lang="en-GB"/>
          </a:p>
        </p:txBody>
      </p:sp>
      <p:sp>
        <p:nvSpPr>
          <p:cNvPr id="6" name="Footer Placeholder 5">
            <a:extLst>
              <a:ext uri="{FF2B5EF4-FFF2-40B4-BE49-F238E27FC236}">
                <a16:creationId xmlns:a16="http://schemas.microsoft.com/office/drawing/2014/main" id="{1C549D20-1962-4C99-BAB0-A1A08C5725D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0D1321-929F-4DD3-A069-60319D503C3D}"/>
              </a:ext>
            </a:extLst>
          </p:cNvPr>
          <p:cNvSpPr>
            <a:spLocks noGrp="1"/>
          </p:cNvSpPr>
          <p:nvPr>
            <p:ph type="sldNum" sz="quarter" idx="12"/>
          </p:nvPr>
        </p:nvSpPr>
        <p:spPr/>
        <p:txBody>
          <a:bodyPr/>
          <a:lstStyle/>
          <a:p>
            <a:fld id="{64D7994B-84B0-4D9B-91FC-AD9E5C357362}" type="slidenum">
              <a:rPr lang="en-GB" smtClean="0"/>
              <a:t>‹Nr.›</a:t>
            </a:fld>
            <a:endParaRPr lang="en-GB"/>
          </a:p>
        </p:txBody>
      </p:sp>
    </p:spTree>
    <p:extLst>
      <p:ext uri="{BB962C8B-B14F-4D97-AF65-F5344CB8AC3E}">
        <p14:creationId xmlns:p14="http://schemas.microsoft.com/office/powerpoint/2010/main" val="1385653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2E321-B63B-4C40-9743-FD75FD2474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FA7B5D-3F83-4EFD-8AB3-7EC5DC21B2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9732F33-8282-4585-9A2F-FAC0DE7AD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CFD6D8-1861-4211-92D9-4F9E5EFD7E03}"/>
              </a:ext>
            </a:extLst>
          </p:cNvPr>
          <p:cNvSpPr>
            <a:spLocks noGrp="1"/>
          </p:cNvSpPr>
          <p:nvPr>
            <p:ph type="dt" sz="half" idx="10"/>
          </p:nvPr>
        </p:nvSpPr>
        <p:spPr/>
        <p:txBody>
          <a:bodyPr/>
          <a:lstStyle/>
          <a:p>
            <a:fld id="{40903E1D-0813-48C6-BEBD-2E1D763F6FB5}" type="datetimeFigureOut">
              <a:rPr lang="en-GB" smtClean="0"/>
              <a:t>12/07/2021</a:t>
            </a:fld>
            <a:endParaRPr lang="en-GB"/>
          </a:p>
        </p:txBody>
      </p:sp>
      <p:sp>
        <p:nvSpPr>
          <p:cNvPr id="6" name="Footer Placeholder 5">
            <a:extLst>
              <a:ext uri="{FF2B5EF4-FFF2-40B4-BE49-F238E27FC236}">
                <a16:creationId xmlns:a16="http://schemas.microsoft.com/office/drawing/2014/main" id="{458DCCB1-24B7-4312-8E35-DDAFACDD52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87D8DF-73FA-4D23-A123-1347A5231BE3}"/>
              </a:ext>
            </a:extLst>
          </p:cNvPr>
          <p:cNvSpPr>
            <a:spLocks noGrp="1"/>
          </p:cNvSpPr>
          <p:nvPr>
            <p:ph type="sldNum" sz="quarter" idx="12"/>
          </p:nvPr>
        </p:nvSpPr>
        <p:spPr/>
        <p:txBody>
          <a:bodyPr/>
          <a:lstStyle/>
          <a:p>
            <a:fld id="{64D7994B-84B0-4D9B-91FC-AD9E5C357362}" type="slidenum">
              <a:rPr lang="en-GB" smtClean="0"/>
              <a:t>‹Nr.›</a:t>
            </a:fld>
            <a:endParaRPr lang="en-GB"/>
          </a:p>
        </p:txBody>
      </p:sp>
    </p:spTree>
    <p:extLst>
      <p:ext uri="{BB962C8B-B14F-4D97-AF65-F5344CB8AC3E}">
        <p14:creationId xmlns:p14="http://schemas.microsoft.com/office/powerpoint/2010/main" val="862134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CA8458-C1BE-4A79-A9BF-6BBB6A3C0B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6E0C41E-1195-43F0-814C-2854B1A43A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5A82FB-A966-4AA2-B71D-BDDA2EA9B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903E1D-0813-48C6-BEBD-2E1D763F6FB5}" type="datetimeFigureOut">
              <a:rPr lang="en-GB" smtClean="0"/>
              <a:t>12/07/2021</a:t>
            </a:fld>
            <a:endParaRPr lang="en-GB"/>
          </a:p>
        </p:txBody>
      </p:sp>
      <p:sp>
        <p:nvSpPr>
          <p:cNvPr id="5" name="Footer Placeholder 4">
            <a:extLst>
              <a:ext uri="{FF2B5EF4-FFF2-40B4-BE49-F238E27FC236}">
                <a16:creationId xmlns:a16="http://schemas.microsoft.com/office/drawing/2014/main" id="{7C9A02B5-A13F-47E3-9EE9-FE21E6643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6DB78F3-5223-430B-93EF-061D3C8001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7994B-84B0-4D9B-91FC-AD9E5C357362}" type="slidenum">
              <a:rPr lang="en-GB" smtClean="0"/>
              <a:t>‹Nr.›</a:t>
            </a:fld>
            <a:endParaRPr lang="en-GB"/>
          </a:p>
        </p:txBody>
      </p:sp>
    </p:spTree>
    <p:extLst>
      <p:ext uri="{BB962C8B-B14F-4D97-AF65-F5344CB8AC3E}">
        <p14:creationId xmlns:p14="http://schemas.microsoft.com/office/powerpoint/2010/main" val="3905826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3C89-120A-4DBC-97CE-D8A6C05B7ED7}"/>
              </a:ext>
            </a:extLst>
          </p:cNvPr>
          <p:cNvSpPr>
            <a:spLocks noGrp="1"/>
          </p:cNvSpPr>
          <p:nvPr>
            <p:ph type="ctrTitle"/>
          </p:nvPr>
        </p:nvSpPr>
        <p:spPr>
          <a:xfrm>
            <a:off x="1524000" y="1122363"/>
            <a:ext cx="9144000" cy="981149"/>
          </a:xfrm>
        </p:spPr>
        <p:txBody>
          <a:bodyPr>
            <a:normAutofit/>
          </a:bodyPr>
          <a:lstStyle/>
          <a:p>
            <a:r>
              <a:rPr lang="en-GB" sz="3200" dirty="0"/>
              <a:t>CRAFTY-GB</a:t>
            </a:r>
          </a:p>
        </p:txBody>
      </p:sp>
    </p:spTree>
    <p:extLst>
      <p:ext uri="{BB962C8B-B14F-4D97-AF65-F5344CB8AC3E}">
        <p14:creationId xmlns:p14="http://schemas.microsoft.com/office/powerpoint/2010/main" val="1873687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B3694A-66FA-483B-B12B-213EABAB6787}"/>
              </a:ext>
            </a:extLst>
          </p:cNvPr>
          <p:cNvSpPr txBox="1"/>
          <p:nvPr/>
        </p:nvSpPr>
        <p:spPr>
          <a:xfrm>
            <a:off x="5416391" y="186340"/>
            <a:ext cx="1382045" cy="369332"/>
          </a:xfrm>
          <a:prstGeom prst="rect">
            <a:avLst/>
          </a:prstGeom>
          <a:solidFill>
            <a:schemeClr val="bg1"/>
          </a:solidFill>
        </p:spPr>
        <p:txBody>
          <a:bodyPr wrap="none" rtlCol="0">
            <a:spAutoFit/>
          </a:bodyPr>
          <a:lstStyle/>
          <a:p>
            <a:r>
              <a:rPr lang="en-GB" b="1" dirty="0"/>
              <a:t>SSP2-RCP8.5</a:t>
            </a:r>
          </a:p>
        </p:txBody>
      </p:sp>
      <p:sp>
        <p:nvSpPr>
          <p:cNvPr id="19" name="TextBox 18">
            <a:extLst>
              <a:ext uri="{FF2B5EF4-FFF2-40B4-BE49-F238E27FC236}">
                <a16:creationId xmlns:a16="http://schemas.microsoft.com/office/drawing/2014/main" id="{F6C8B49D-D224-4BC3-BE85-34DCAD840889}"/>
              </a:ext>
            </a:extLst>
          </p:cNvPr>
          <p:cNvSpPr txBox="1"/>
          <p:nvPr/>
        </p:nvSpPr>
        <p:spPr>
          <a:xfrm>
            <a:off x="3749879" y="706511"/>
            <a:ext cx="4937816" cy="1384995"/>
          </a:xfrm>
          <a:prstGeom prst="rect">
            <a:avLst/>
          </a:prstGeom>
          <a:noFill/>
        </p:spPr>
        <p:txBody>
          <a:bodyPr wrap="square" rtlCol="0">
            <a:spAutoFit/>
          </a:bodyPr>
          <a:lstStyle/>
          <a:p>
            <a:pPr marL="171450" indent="-171450">
              <a:buFont typeface="Arial" panose="020B0604020202020204" pitchFamily="34" charset="0"/>
              <a:buChar char="•"/>
            </a:pPr>
            <a:r>
              <a:rPr lang="en-GB" sz="1200" dirty="0"/>
              <a:t>SSP2-RCP8.5 is very similar to SSP2-RCP4.5, with slightly larger decreases in intensive arable and extensive pastoral</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Land use changes most obvious in Scotland, where pasture area decreases. In England, some conservation management takes over intensive pasture and extensive pasture spreads along the south coast </a:t>
            </a:r>
          </a:p>
          <a:p>
            <a:pPr marL="171450" indent="-171450">
              <a:buFont typeface="Arial" panose="020B0604020202020204" pitchFamily="34" charset="0"/>
              <a:buChar char="•"/>
            </a:pPr>
            <a:endParaRPr lang="en-GB" sz="1200" dirty="0"/>
          </a:p>
        </p:txBody>
      </p:sp>
      <p:pic>
        <p:nvPicPr>
          <p:cNvPr id="9" name="Picture 8">
            <a:extLst>
              <a:ext uri="{FF2B5EF4-FFF2-40B4-BE49-F238E27FC236}">
                <a16:creationId xmlns:a16="http://schemas.microsoft.com/office/drawing/2014/main" id="{633842F2-0B2E-4EE3-90B3-F5D7B6B08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06" y="115339"/>
            <a:ext cx="3522983" cy="6742661"/>
          </a:xfrm>
          <a:prstGeom prst="rect">
            <a:avLst/>
          </a:prstGeom>
        </p:spPr>
      </p:pic>
      <p:pic>
        <p:nvPicPr>
          <p:cNvPr id="10" name="Picture 9">
            <a:extLst>
              <a:ext uri="{FF2B5EF4-FFF2-40B4-BE49-F238E27FC236}">
                <a16:creationId xmlns:a16="http://schemas.microsoft.com/office/drawing/2014/main" id="{C5D20370-CEF3-4267-B821-579F7F8F7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429" y="1583674"/>
            <a:ext cx="1649130" cy="2244055"/>
          </a:xfrm>
          <a:prstGeom prst="rect">
            <a:avLst/>
          </a:prstGeom>
        </p:spPr>
      </p:pic>
      <p:pic>
        <p:nvPicPr>
          <p:cNvPr id="3" name="Picture 2">
            <a:extLst>
              <a:ext uri="{FF2B5EF4-FFF2-40B4-BE49-F238E27FC236}">
                <a16:creationId xmlns:a16="http://schemas.microsoft.com/office/drawing/2014/main" id="{8CA76750-536C-4DF5-8ED8-1B26D299D54E}"/>
              </a:ext>
            </a:extLst>
          </p:cNvPr>
          <p:cNvPicPr>
            <a:picLocks noChangeAspect="1"/>
          </p:cNvPicPr>
          <p:nvPr/>
        </p:nvPicPr>
        <p:blipFill>
          <a:blip r:embed="rId4"/>
          <a:stretch>
            <a:fillRect/>
          </a:stretch>
        </p:blipFill>
        <p:spPr>
          <a:xfrm>
            <a:off x="8548838" y="0"/>
            <a:ext cx="3478475" cy="6858000"/>
          </a:xfrm>
          <a:prstGeom prst="rect">
            <a:avLst/>
          </a:prstGeom>
        </p:spPr>
      </p:pic>
    </p:spTree>
    <p:extLst>
      <p:ext uri="{BB962C8B-B14F-4D97-AF65-F5344CB8AC3E}">
        <p14:creationId xmlns:p14="http://schemas.microsoft.com/office/powerpoint/2010/main" val="149356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B3694A-66FA-483B-B12B-213EABAB6787}"/>
              </a:ext>
            </a:extLst>
          </p:cNvPr>
          <p:cNvSpPr txBox="1"/>
          <p:nvPr/>
        </p:nvSpPr>
        <p:spPr>
          <a:xfrm>
            <a:off x="5416391" y="186340"/>
            <a:ext cx="1382045" cy="369332"/>
          </a:xfrm>
          <a:prstGeom prst="rect">
            <a:avLst/>
          </a:prstGeom>
          <a:solidFill>
            <a:schemeClr val="bg1"/>
          </a:solidFill>
        </p:spPr>
        <p:txBody>
          <a:bodyPr wrap="none" rtlCol="0">
            <a:spAutoFit/>
          </a:bodyPr>
          <a:lstStyle/>
          <a:p>
            <a:r>
              <a:rPr lang="en-GB" b="1" dirty="0"/>
              <a:t>SSP3-RCP6.0</a:t>
            </a:r>
          </a:p>
        </p:txBody>
      </p:sp>
      <p:sp>
        <p:nvSpPr>
          <p:cNvPr id="19" name="TextBox 18">
            <a:extLst>
              <a:ext uri="{FF2B5EF4-FFF2-40B4-BE49-F238E27FC236}">
                <a16:creationId xmlns:a16="http://schemas.microsoft.com/office/drawing/2014/main" id="{F6C8B49D-D224-4BC3-BE85-34DCAD840889}"/>
              </a:ext>
            </a:extLst>
          </p:cNvPr>
          <p:cNvSpPr txBox="1"/>
          <p:nvPr/>
        </p:nvSpPr>
        <p:spPr>
          <a:xfrm>
            <a:off x="4031871" y="706511"/>
            <a:ext cx="4299765" cy="3046988"/>
          </a:xfrm>
          <a:prstGeom prst="rect">
            <a:avLst/>
          </a:prstGeom>
          <a:noFill/>
        </p:spPr>
        <p:txBody>
          <a:bodyPr wrap="square" rtlCol="0">
            <a:spAutoFit/>
          </a:bodyPr>
          <a:lstStyle/>
          <a:p>
            <a:pPr marL="171450" indent="-171450">
              <a:buFont typeface="Arial" panose="020B0604020202020204" pitchFamily="34" charset="0"/>
              <a:buChar char="•"/>
            </a:pPr>
            <a:r>
              <a:rPr lang="en-GB" sz="1200" b="1" dirty="0"/>
              <a:t>Main changes</a:t>
            </a:r>
            <a:r>
              <a:rPr lang="en-GB" sz="1200" dirty="0"/>
              <a:t>: Massive de-intensification of agriculture as inputs become unavailable. Pressure in land is highest in England, and management here is relatively the most intensive.</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By 2080 there is little difference between modelled intensity classes, and sustainable arable spreads widely as it is capable of producing relatively well with few inputs (i.e. occurs by necessity rather than preference)</a:t>
            </a:r>
          </a:p>
          <a:p>
            <a:endParaRPr lang="en-GB" sz="1200" dirty="0"/>
          </a:p>
          <a:p>
            <a:pPr marL="171450" indent="-171450">
              <a:buFont typeface="Arial" panose="020B0604020202020204" pitchFamily="34" charset="0"/>
              <a:buChar char="•"/>
            </a:pPr>
            <a:r>
              <a:rPr lang="en-GB" sz="1200" dirty="0"/>
              <a:t>Abstract services (landscape diversity, biodiversity, carbon) are highly over-supplied because demands are low, but these are not penalised. Food and timber demands (which decrease) are mostly satisfied, though only with most land under some form of productive management. </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endParaRPr lang="en-GB" sz="1200" dirty="0"/>
          </a:p>
        </p:txBody>
      </p:sp>
      <p:pic>
        <p:nvPicPr>
          <p:cNvPr id="12" name="Picture 11">
            <a:extLst>
              <a:ext uri="{FF2B5EF4-FFF2-40B4-BE49-F238E27FC236}">
                <a16:creationId xmlns:a16="http://schemas.microsoft.com/office/drawing/2014/main" id="{FBFAA8D4-7CDD-450C-9702-EC3E79475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67" y="20421"/>
            <a:ext cx="3649211" cy="6817157"/>
          </a:xfrm>
          <a:prstGeom prst="rect">
            <a:avLst/>
          </a:prstGeom>
        </p:spPr>
      </p:pic>
      <p:pic>
        <p:nvPicPr>
          <p:cNvPr id="13" name="Picture 12">
            <a:extLst>
              <a:ext uri="{FF2B5EF4-FFF2-40B4-BE49-F238E27FC236}">
                <a16:creationId xmlns:a16="http://schemas.microsoft.com/office/drawing/2014/main" id="{D40FDE29-6BF9-4323-93F0-5648D00BF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301" y="1509444"/>
            <a:ext cx="1649130" cy="2244055"/>
          </a:xfrm>
          <a:prstGeom prst="rect">
            <a:avLst/>
          </a:prstGeom>
        </p:spPr>
      </p:pic>
      <p:pic>
        <p:nvPicPr>
          <p:cNvPr id="2" name="Picture 1">
            <a:extLst>
              <a:ext uri="{FF2B5EF4-FFF2-40B4-BE49-F238E27FC236}">
                <a16:creationId xmlns:a16="http://schemas.microsoft.com/office/drawing/2014/main" id="{06E68F05-806D-462C-AA91-F09CEFEE5825}"/>
              </a:ext>
            </a:extLst>
          </p:cNvPr>
          <p:cNvPicPr>
            <a:picLocks noChangeAspect="1"/>
          </p:cNvPicPr>
          <p:nvPr/>
        </p:nvPicPr>
        <p:blipFill>
          <a:blip r:embed="rId4"/>
          <a:stretch>
            <a:fillRect/>
          </a:stretch>
        </p:blipFill>
        <p:spPr>
          <a:xfrm>
            <a:off x="8766831" y="0"/>
            <a:ext cx="3425169" cy="6858000"/>
          </a:xfrm>
          <a:prstGeom prst="rect">
            <a:avLst/>
          </a:prstGeom>
        </p:spPr>
      </p:pic>
    </p:spTree>
    <p:extLst>
      <p:ext uri="{BB962C8B-B14F-4D97-AF65-F5344CB8AC3E}">
        <p14:creationId xmlns:p14="http://schemas.microsoft.com/office/powerpoint/2010/main" val="285547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B3694A-66FA-483B-B12B-213EABAB6787}"/>
              </a:ext>
            </a:extLst>
          </p:cNvPr>
          <p:cNvSpPr txBox="1"/>
          <p:nvPr/>
        </p:nvSpPr>
        <p:spPr>
          <a:xfrm>
            <a:off x="5416391" y="186340"/>
            <a:ext cx="1382045" cy="369332"/>
          </a:xfrm>
          <a:prstGeom prst="rect">
            <a:avLst/>
          </a:prstGeom>
          <a:solidFill>
            <a:schemeClr val="bg1"/>
          </a:solidFill>
        </p:spPr>
        <p:txBody>
          <a:bodyPr wrap="none" rtlCol="0">
            <a:spAutoFit/>
          </a:bodyPr>
          <a:lstStyle/>
          <a:p>
            <a:r>
              <a:rPr lang="en-GB" b="1" dirty="0"/>
              <a:t>SSP4-RCP4.5</a:t>
            </a:r>
          </a:p>
        </p:txBody>
      </p:sp>
      <p:sp>
        <p:nvSpPr>
          <p:cNvPr id="19" name="TextBox 18">
            <a:extLst>
              <a:ext uri="{FF2B5EF4-FFF2-40B4-BE49-F238E27FC236}">
                <a16:creationId xmlns:a16="http://schemas.microsoft.com/office/drawing/2014/main" id="{F6C8B49D-D224-4BC3-BE85-34DCAD840889}"/>
              </a:ext>
            </a:extLst>
          </p:cNvPr>
          <p:cNvSpPr txBox="1"/>
          <p:nvPr/>
        </p:nvSpPr>
        <p:spPr>
          <a:xfrm>
            <a:off x="4135772" y="706511"/>
            <a:ext cx="4303554" cy="2123658"/>
          </a:xfrm>
          <a:prstGeom prst="rect">
            <a:avLst/>
          </a:prstGeom>
          <a:noFill/>
        </p:spPr>
        <p:txBody>
          <a:bodyPr wrap="square" rtlCol="0">
            <a:spAutoFit/>
          </a:bodyPr>
          <a:lstStyle/>
          <a:p>
            <a:pPr marL="171450" indent="-171450">
              <a:buFont typeface="Arial" panose="020B0604020202020204" pitchFamily="34" charset="0"/>
              <a:buChar char="•"/>
            </a:pPr>
            <a:r>
              <a:rPr lang="en-GB" sz="1200" b="1" dirty="0"/>
              <a:t>Main changes: </a:t>
            </a:r>
            <a:r>
              <a:rPr lang="en-GB" sz="1200" dirty="0"/>
              <a:t>Widespread intensification and dominance of agriculture, with arable area especially increasing. England particularly intensively-managed, though even here there is some abandonment and recreation management in the uplands. Bioenergy increases substantially in marginal agricultural areas to satisfy fuel demand, and ends up over-supplying</a:t>
            </a:r>
            <a:endParaRPr lang="en-GB" sz="1200" b="1" dirty="0"/>
          </a:p>
          <a:p>
            <a:pPr marL="171450" indent="-171450">
              <a:buFont typeface="Arial" panose="020B0604020202020204" pitchFamily="34" charset="0"/>
              <a:buChar char="•"/>
            </a:pPr>
            <a:endParaRPr lang="en-GB" sz="1200" b="1" dirty="0"/>
          </a:p>
          <a:p>
            <a:pPr marL="171450" indent="-171450">
              <a:buFont typeface="Arial" panose="020B0604020202020204" pitchFamily="34" charset="0"/>
              <a:buChar char="•"/>
            </a:pPr>
            <a:r>
              <a:rPr lang="en-GB" sz="1200" dirty="0"/>
              <a:t>Large land holdings have a competitive advantage, and land use is particularly homogeneous in productive areas.</a:t>
            </a:r>
          </a:p>
          <a:p>
            <a:pPr marL="171450" indent="-171450">
              <a:buFont typeface="Arial" panose="020B0604020202020204" pitchFamily="34" charset="0"/>
              <a:buChar char="•"/>
            </a:pPr>
            <a:endParaRPr lang="en-GB" sz="1200" dirty="0"/>
          </a:p>
        </p:txBody>
      </p:sp>
      <p:pic>
        <p:nvPicPr>
          <p:cNvPr id="10" name="Picture 9">
            <a:extLst>
              <a:ext uri="{FF2B5EF4-FFF2-40B4-BE49-F238E27FC236}">
                <a16:creationId xmlns:a16="http://schemas.microsoft.com/office/drawing/2014/main" id="{4CC95C8C-B2BD-477B-A93D-AAE56A4E1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23"/>
            <a:ext cx="3816991" cy="6839778"/>
          </a:xfrm>
          <a:prstGeom prst="rect">
            <a:avLst/>
          </a:prstGeom>
        </p:spPr>
      </p:pic>
      <p:pic>
        <p:nvPicPr>
          <p:cNvPr id="11" name="Picture 10">
            <a:extLst>
              <a:ext uri="{FF2B5EF4-FFF2-40B4-BE49-F238E27FC236}">
                <a16:creationId xmlns:a16="http://schemas.microsoft.com/office/drawing/2014/main" id="{64AC15CC-D121-48C9-95AE-7699D78C6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301" y="1509444"/>
            <a:ext cx="1649130" cy="2244055"/>
          </a:xfrm>
          <a:prstGeom prst="rect">
            <a:avLst/>
          </a:prstGeom>
        </p:spPr>
      </p:pic>
      <p:pic>
        <p:nvPicPr>
          <p:cNvPr id="4" name="Picture 3">
            <a:extLst>
              <a:ext uri="{FF2B5EF4-FFF2-40B4-BE49-F238E27FC236}">
                <a16:creationId xmlns:a16="http://schemas.microsoft.com/office/drawing/2014/main" id="{9BB0274F-3A67-4CE5-B2F4-9B6AD2636227}"/>
              </a:ext>
            </a:extLst>
          </p:cNvPr>
          <p:cNvPicPr>
            <a:picLocks noChangeAspect="1"/>
          </p:cNvPicPr>
          <p:nvPr/>
        </p:nvPicPr>
        <p:blipFill>
          <a:blip r:embed="rId4"/>
          <a:stretch>
            <a:fillRect/>
          </a:stretch>
        </p:blipFill>
        <p:spPr>
          <a:xfrm>
            <a:off x="8743886" y="18223"/>
            <a:ext cx="3448114" cy="6858000"/>
          </a:xfrm>
          <a:prstGeom prst="rect">
            <a:avLst/>
          </a:prstGeom>
        </p:spPr>
      </p:pic>
    </p:spTree>
    <p:extLst>
      <p:ext uri="{BB962C8B-B14F-4D97-AF65-F5344CB8AC3E}">
        <p14:creationId xmlns:p14="http://schemas.microsoft.com/office/powerpoint/2010/main" val="1077737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B3694A-66FA-483B-B12B-213EABAB6787}"/>
              </a:ext>
            </a:extLst>
          </p:cNvPr>
          <p:cNvSpPr txBox="1"/>
          <p:nvPr/>
        </p:nvSpPr>
        <p:spPr>
          <a:xfrm>
            <a:off x="5416391" y="186340"/>
            <a:ext cx="1382045" cy="369332"/>
          </a:xfrm>
          <a:prstGeom prst="rect">
            <a:avLst/>
          </a:prstGeom>
          <a:solidFill>
            <a:schemeClr val="bg1"/>
          </a:solidFill>
        </p:spPr>
        <p:txBody>
          <a:bodyPr wrap="none" rtlCol="0">
            <a:spAutoFit/>
          </a:bodyPr>
          <a:lstStyle/>
          <a:p>
            <a:r>
              <a:rPr lang="en-GB" b="1" dirty="0"/>
              <a:t>SSP5-RCP8.5</a:t>
            </a:r>
          </a:p>
        </p:txBody>
      </p:sp>
      <p:sp>
        <p:nvSpPr>
          <p:cNvPr id="19" name="TextBox 18">
            <a:extLst>
              <a:ext uri="{FF2B5EF4-FFF2-40B4-BE49-F238E27FC236}">
                <a16:creationId xmlns:a16="http://schemas.microsoft.com/office/drawing/2014/main" id="{F6C8B49D-D224-4BC3-BE85-34DCAD840889}"/>
              </a:ext>
            </a:extLst>
          </p:cNvPr>
          <p:cNvSpPr txBox="1"/>
          <p:nvPr/>
        </p:nvSpPr>
        <p:spPr>
          <a:xfrm>
            <a:off x="3934437" y="706511"/>
            <a:ext cx="4569875" cy="3046988"/>
          </a:xfrm>
          <a:prstGeom prst="rect">
            <a:avLst/>
          </a:prstGeom>
          <a:noFill/>
        </p:spPr>
        <p:txBody>
          <a:bodyPr wrap="square" rtlCol="0">
            <a:spAutoFit/>
          </a:bodyPr>
          <a:lstStyle/>
          <a:p>
            <a:pPr marL="171450" indent="-171450">
              <a:buFont typeface="Arial" panose="020B0604020202020204" pitchFamily="34" charset="0"/>
              <a:buChar char="•"/>
            </a:pPr>
            <a:r>
              <a:rPr lang="en-GB" sz="1200" b="1" dirty="0"/>
              <a:t>Main changes: </a:t>
            </a:r>
            <a:r>
              <a:rPr lang="en-GB" sz="1200" dirty="0"/>
              <a:t>Very strong intensification of agriculture across the UK. Urban areas grow a lot, and pasture area is maintained. Arable intensifies and shrinks in area.</a:t>
            </a:r>
            <a:r>
              <a:rPr lang="en-GB" sz="1200" b="1" dirty="0"/>
              <a:t> </a:t>
            </a:r>
            <a:r>
              <a:rPr lang="en-GB" sz="1200" dirty="0"/>
              <a:t>Extensive and forestry management generally pushed far north-west. Sustainable arable nevertheless strikes a competitive balance between food production and other services, and mixes </a:t>
            </a:r>
            <a:r>
              <a:rPr lang="en-GB" sz="1200"/>
              <a:t>with intensive.</a:t>
            </a:r>
            <a:endParaRPr lang="en-GB" sz="1200" dirty="0"/>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Conservation areas are extensive and mainly but not exclusively in the uplands.</a:t>
            </a:r>
          </a:p>
          <a:p>
            <a:endParaRPr lang="en-GB" sz="1200" dirty="0"/>
          </a:p>
          <a:p>
            <a:pPr marL="171450" indent="-171450">
              <a:buFont typeface="Arial" panose="020B0604020202020204" pitchFamily="34" charset="0"/>
              <a:buChar char="•"/>
            </a:pPr>
            <a:r>
              <a:rPr lang="en-GB" sz="1200" dirty="0"/>
              <a:t>Protected areas are removed, allowing more land use change, as does declining social capital. Strong social networks allow for consolidation of dominant land uses.</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Demands are satisfied, and there is far more sustainable production and carbon sequestration than society requires. </a:t>
            </a:r>
          </a:p>
        </p:txBody>
      </p:sp>
      <p:pic>
        <p:nvPicPr>
          <p:cNvPr id="9" name="Picture 8">
            <a:extLst>
              <a:ext uri="{FF2B5EF4-FFF2-40B4-BE49-F238E27FC236}">
                <a16:creationId xmlns:a16="http://schemas.microsoft.com/office/drawing/2014/main" id="{FBE81924-1511-4C4F-8806-FC90930DB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13" y="0"/>
            <a:ext cx="3573710" cy="6761701"/>
          </a:xfrm>
          <a:prstGeom prst="rect">
            <a:avLst/>
          </a:prstGeom>
        </p:spPr>
      </p:pic>
      <p:pic>
        <p:nvPicPr>
          <p:cNvPr id="10" name="Picture 9">
            <a:extLst>
              <a:ext uri="{FF2B5EF4-FFF2-40B4-BE49-F238E27FC236}">
                <a16:creationId xmlns:a16="http://schemas.microsoft.com/office/drawing/2014/main" id="{D8820DA9-07E3-40AB-B819-69F186784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301" y="1509444"/>
            <a:ext cx="1649130" cy="2244055"/>
          </a:xfrm>
          <a:prstGeom prst="rect">
            <a:avLst/>
          </a:prstGeom>
        </p:spPr>
      </p:pic>
      <p:pic>
        <p:nvPicPr>
          <p:cNvPr id="2" name="Picture 1">
            <a:extLst>
              <a:ext uri="{FF2B5EF4-FFF2-40B4-BE49-F238E27FC236}">
                <a16:creationId xmlns:a16="http://schemas.microsoft.com/office/drawing/2014/main" id="{3C097592-50AA-4AC2-AB3D-99A7135FF8C7}"/>
              </a:ext>
            </a:extLst>
          </p:cNvPr>
          <p:cNvPicPr>
            <a:picLocks noChangeAspect="1"/>
          </p:cNvPicPr>
          <p:nvPr/>
        </p:nvPicPr>
        <p:blipFill>
          <a:blip r:embed="rId4"/>
          <a:stretch>
            <a:fillRect/>
          </a:stretch>
        </p:blipFill>
        <p:spPr>
          <a:xfrm>
            <a:off x="8751506" y="0"/>
            <a:ext cx="3440494" cy="6858000"/>
          </a:xfrm>
          <a:prstGeom prst="rect">
            <a:avLst/>
          </a:prstGeom>
        </p:spPr>
      </p:pic>
    </p:spTree>
    <p:extLst>
      <p:ext uri="{BB962C8B-B14F-4D97-AF65-F5344CB8AC3E}">
        <p14:creationId xmlns:p14="http://schemas.microsoft.com/office/powerpoint/2010/main" val="3151279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D4D14C-5FDE-47A5-9D93-CA0BE467DBD1}"/>
              </a:ext>
            </a:extLst>
          </p:cNvPr>
          <p:cNvSpPr txBox="1"/>
          <p:nvPr/>
        </p:nvSpPr>
        <p:spPr>
          <a:xfrm>
            <a:off x="286486" y="246131"/>
            <a:ext cx="3407509" cy="338554"/>
          </a:xfrm>
          <a:prstGeom prst="rect">
            <a:avLst/>
          </a:prstGeom>
          <a:noFill/>
        </p:spPr>
        <p:txBody>
          <a:bodyPr wrap="square" rtlCol="0">
            <a:spAutoFit/>
          </a:bodyPr>
          <a:lstStyle/>
          <a:p>
            <a:r>
              <a:rPr lang="en-GB" sz="1600" b="1" dirty="0"/>
              <a:t>CRAFTY basic model structure</a:t>
            </a:r>
          </a:p>
        </p:txBody>
      </p:sp>
      <p:sp>
        <p:nvSpPr>
          <p:cNvPr id="6" name="TextBox 5">
            <a:extLst>
              <a:ext uri="{FF2B5EF4-FFF2-40B4-BE49-F238E27FC236}">
                <a16:creationId xmlns:a16="http://schemas.microsoft.com/office/drawing/2014/main" id="{3291F3DE-EC1B-4F79-9446-3BF39B932234}"/>
              </a:ext>
            </a:extLst>
          </p:cNvPr>
          <p:cNvSpPr txBox="1"/>
          <p:nvPr/>
        </p:nvSpPr>
        <p:spPr>
          <a:xfrm>
            <a:off x="254436" y="775695"/>
            <a:ext cx="3407509" cy="5262979"/>
          </a:xfrm>
          <a:prstGeom prst="rect">
            <a:avLst/>
          </a:prstGeom>
          <a:noFill/>
        </p:spPr>
        <p:txBody>
          <a:bodyPr wrap="square" rtlCol="0">
            <a:spAutoFit/>
          </a:bodyPr>
          <a:lstStyle/>
          <a:p>
            <a:r>
              <a:rPr lang="en-GB" sz="1600" dirty="0"/>
              <a:t>CRAFTY (Competition for Resources between Agent Functional Types) framework simulates land use change on the basis of:</a:t>
            </a:r>
          </a:p>
          <a:p>
            <a:endParaRPr lang="en-GB" sz="1600" dirty="0"/>
          </a:p>
          <a:p>
            <a:pPr marL="285750" indent="-285750">
              <a:buFont typeface="Arial" panose="020B0604020202020204" pitchFamily="34" charset="0"/>
              <a:buChar char="•"/>
            </a:pPr>
            <a:r>
              <a:rPr lang="en-GB" sz="1600" dirty="0"/>
              <a:t>Societal demand for ecosystem services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Converted to economic &amp; non-economic benefits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Land manager agents compete on the basis of benefit values and behavioural characteristics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Agents then use capitals describing potential production to provide ecosystem services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Institutional agents intervene to achieve desired outcomes</a:t>
            </a:r>
          </a:p>
        </p:txBody>
      </p:sp>
      <p:grpSp>
        <p:nvGrpSpPr>
          <p:cNvPr id="10" name="Group 9">
            <a:extLst>
              <a:ext uri="{FF2B5EF4-FFF2-40B4-BE49-F238E27FC236}">
                <a16:creationId xmlns:a16="http://schemas.microsoft.com/office/drawing/2014/main" id="{8CF2E197-64BF-4228-9220-FF7EC52FF061}"/>
              </a:ext>
            </a:extLst>
          </p:cNvPr>
          <p:cNvGrpSpPr/>
          <p:nvPr/>
        </p:nvGrpSpPr>
        <p:grpSpPr>
          <a:xfrm>
            <a:off x="3796048" y="1114249"/>
            <a:ext cx="8069907" cy="4988047"/>
            <a:chOff x="3796048" y="1114249"/>
            <a:chExt cx="8069907" cy="4988047"/>
          </a:xfrm>
        </p:grpSpPr>
        <p:grpSp>
          <p:nvGrpSpPr>
            <p:cNvPr id="9" name="Group 8">
              <a:extLst>
                <a:ext uri="{FF2B5EF4-FFF2-40B4-BE49-F238E27FC236}">
                  <a16:creationId xmlns:a16="http://schemas.microsoft.com/office/drawing/2014/main" id="{10C78C4A-EBA6-4D43-8B2F-837ADDD940E4}"/>
                </a:ext>
              </a:extLst>
            </p:cNvPr>
            <p:cNvGrpSpPr/>
            <p:nvPr/>
          </p:nvGrpSpPr>
          <p:grpSpPr>
            <a:xfrm>
              <a:off x="3796048" y="1114249"/>
              <a:ext cx="8069907" cy="4988047"/>
              <a:chOff x="3796048" y="1114249"/>
              <a:chExt cx="8069907" cy="4988047"/>
            </a:xfrm>
          </p:grpSpPr>
          <p:pic>
            <p:nvPicPr>
              <p:cNvPr id="4" name="Picture 3">
                <a:extLst>
                  <a:ext uri="{FF2B5EF4-FFF2-40B4-BE49-F238E27FC236}">
                    <a16:creationId xmlns:a16="http://schemas.microsoft.com/office/drawing/2014/main" id="{51F8FAE2-CD1F-4B4F-8BA4-A4C92B618E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6048" y="1114249"/>
                <a:ext cx="8069907" cy="4988047"/>
              </a:xfrm>
              <a:prstGeom prst="rect">
                <a:avLst/>
              </a:prstGeom>
            </p:spPr>
          </p:pic>
          <p:sp>
            <p:nvSpPr>
              <p:cNvPr id="8" name="Rectangle 7">
                <a:extLst>
                  <a:ext uri="{FF2B5EF4-FFF2-40B4-BE49-F238E27FC236}">
                    <a16:creationId xmlns:a16="http://schemas.microsoft.com/office/drawing/2014/main" id="{57F5FC37-982A-46A3-85AA-2FECF2CF669A}"/>
                  </a:ext>
                </a:extLst>
              </p:cNvPr>
              <p:cNvSpPr/>
              <p:nvPr/>
            </p:nvSpPr>
            <p:spPr>
              <a:xfrm>
                <a:off x="8217827" y="3363265"/>
                <a:ext cx="1510918" cy="262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36464B22-BE5C-4878-88FF-D8767F2CA6A5}"/>
                </a:ext>
              </a:extLst>
            </p:cNvPr>
            <p:cNvSpPr txBox="1"/>
            <p:nvPr/>
          </p:nvSpPr>
          <p:spPr>
            <a:xfrm>
              <a:off x="8015390" y="3310068"/>
              <a:ext cx="1813755" cy="369332"/>
            </a:xfrm>
            <a:prstGeom prst="rect">
              <a:avLst/>
            </a:prstGeom>
            <a:noFill/>
          </p:spPr>
          <p:txBody>
            <a:bodyPr wrap="square" rtlCol="0">
              <a:spAutoFit/>
            </a:bodyPr>
            <a:lstStyle/>
            <a:p>
              <a:r>
                <a:rPr lang="en-GB" b="1" dirty="0"/>
                <a:t>Benefit functions</a:t>
              </a:r>
            </a:p>
          </p:txBody>
        </p:sp>
      </p:grpSp>
    </p:spTree>
    <p:extLst>
      <p:ext uri="{BB962C8B-B14F-4D97-AF65-F5344CB8AC3E}">
        <p14:creationId xmlns:p14="http://schemas.microsoft.com/office/powerpoint/2010/main" val="1385770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D4D14C-5FDE-47A5-9D93-CA0BE467DBD1}"/>
              </a:ext>
            </a:extLst>
          </p:cNvPr>
          <p:cNvSpPr txBox="1"/>
          <p:nvPr/>
        </p:nvSpPr>
        <p:spPr>
          <a:xfrm>
            <a:off x="286486" y="246131"/>
            <a:ext cx="3407509" cy="338554"/>
          </a:xfrm>
          <a:prstGeom prst="rect">
            <a:avLst/>
          </a:prstGeom>
          <a:noFill/>
        </p:spPr>
        <p:txBody>
          <a:bodyPr wrap="square" rtlCol="0">
            <a:spAutoFit/>
          </a:bodyPr>
          <a:lstStyle/>
          <a:p>
            <a:r>
              <a:rPr lang="en-GB" sz="1600" b="1" dirty="0"/>
              <a:t>CRAFTY basic model structure</a:t>
            </a:r>
          </a:p>
        </p:txBody>
      </p:sp>
      <p:sp>
        <p:nvSpPr>
          <p:cNvPr id="6" name="TextBox 5">
            <a:extLst>
              <a:ext uri="{FF2B5EF4-FFF2-40B4-BE49-F238E27FC236}">
                <a16:creationId xmlns:a16="http://schemas.microsoft.com/office/drawing/2014/main" id="{3291F3DE-EC1B-4F79-9446-3BF39B932234}"/>
              </a:ext>
            </a:extLst>
          </p:cNvPr>
          <p:cNvSpPr txBox="1"/>
          <p:nvPr/>
        </p:nvSpPr>
        <p:spPr>
          <a:xfrm>
            <a:off x="254436" y="775695"/>
            <a:ext cx="10541763" cy="1569660"/>
          </a:xfrm>
          <a:prstGeom prst="rect">
            <a:avLst/>
          </a:prstGeom>
          <a:noFill/>
        </p:spPr>
        <p:txBody>
          <a:bodyPr wrap="square" rtlCol="0">
            <a:spAutoFit/>
          </a:bodyPr>
          <a:lstStyle/>
          <a:p>
            <a:r>
              <a:rPr lang="en-GB" sz="1600" dirty="0"/>
              <a:t>Designed to operate over large geographical extents and complete land systems, including e.g.</a:t>
            </a:r>
          </a:p>
          <a:p>
            <a:pPr marL="742950" lvl="1" indent="-285750">
              <a:buFont typeface="Arial" panose="020B0604020202020204" pitchFamily="34" charset="0"/>
              <a:buChar char="•"/>
            </a:pPr>
            <a:r>
              <a:rPr lang="en-GB" sz="1600" dirty="0"/>
              <a:t>Agricultural land uses</a:t>
            </a:r>
          </a:p>
          <a:p>
            <a:pPr marL="742950" lvl="1" indent="-285750">
              <a:buFont typeface="Arial" panose="020B0604020202020204" pitchFamily="34" charset="0"/>
              <a:buChar char="•"/>
            </a:pPr>
            <a:r>
              <a:rPr lang="en-GB" sz="1600" dirty="0"/>
              <a:t>Productive &amp; non-productive forest management</a:t>
            </a:r>
          </a:p>
          <a:p>
            <a:pPr marL="742950" lvl="1" indent="-285750">
              <a:buFont typeface="Arial" panose="020B0604020202020204" pitchFamily="34" charset="0"/>
              <a:buChar char="•"/>
            </a:pPr>
            <a:r>
              <a:rPr lang="en-GB" sz="1600" dirty="0"/>
              <a:t>Urban areas</a:t>
            </a:r>
          </a:p>
          <a:p>
            <a:pPr marL="742950" lvl="1" indent="-285750">
              <a:buFont typeface="Arial" panose="020B0604020202020204" pitchFamily="34" charset="0"/>
              <a:buChar char="•"/>
            </a:pPr>
            <a:r>
              <a:rPr lang="en-GB" sz="1600" dirty="0"/>
              <a:t>Conservation</a:t>
            </a:r>
          </a:p>
          <a:p>
            <a:pPr marL="742950" lvl="1" indent="-285750">
              <a:buFont typeface="Arial" panose="020B0604020202020204" pitchFamily="34" charset="0"/>
              <a:buChar char="•"/>
            </a:pPr>
            <a:r>
              <a:rPr lang="en-GB" sz="1600" dirty="0"/>
              <a:t>Range of intensities, objectives and multi-functionalities of each</a:t>
            </a:r>
          </a:p>
        </p:txBody>
      </p:sp>
      <p:sp>
        <p:nvSpPr>
          <p:cNvPr id="11" name="TextBox 10">
            <a:extLst>
              <a:ext uri="{FF2B5EF4-FFF2-40B4-BE49-F238E27FC236}">
                <a16:creationId xmlns:a16="http://schemas.microsoft.com/office/drawing/2014/main" id="{20FED5AB-BA0A-427A-A564-1797F96CCFAA}"/>
              </a:ext>
            </a:extLst>
          </p:cNvPr>
          <p:cNvSpPr txBox="1"/>
          <p:nvPr/>
        </p:nvSpPr>
        <p:spPr>
          <a:xfrm>
            <a:off x="254435" y="2458636"/>
            <a:ext cx="10541763" cy="1815882"/>
          </a:xfrm>
          <a:prstGeom prst="rect">
            <a:avLst/>
          </a:prstGeom>
          <a:noFill/>
        </p:spPr>
        <p:txBody>
          <a:bodyPr wrap="square" rtlCol="0">
            <a:spAutoFit/>
          </a:bodyPr>
          <a:lstStyle/>
          <a:p>
            <a:r>
              <a:rPr lang="en-GB" sz="1600" dirty="0"/>
              <a:t>Model is driven by inputs describing climatic &amp; socio-economic scenario conditions, affecting e.g.</a:t>
            </a:r>
          </a:p>
          <a:p>
            <a:pPr marL="742950" lvl="1" indent="-285750">
              <a:buFont typeface="Arial" panose="020B0604020202020204" pitchFamily="34" charset="0"/>
              <a:buChar char="•"/>
            </a:pPr>
            <a:r>
              <a:rPr lang="en-GB" sz="1600" dirty="0"/>
              <a:t>Yields</a:t>
            </a:r>
          </a:p>
          <a:p>
            <a:pPr marL="742950" lvl="1" indent="-285750">
              <a:buFont typeface="Arial" panose="020B0604020202020204" pitchFamily="34" charset="0"/>
              <a:buChar char="•"/>
            </a:pPr>
            <a:r>
              <a:rPr lang="en-GB" sz="1600" dirty="0"/>
              <a:t>Demand levels</a:t>
            </a:r>
          </a:p>
          <a:p>
            <a:pPr marL="742950" lvl="1" indent="-285750">
              <a:buFont typeface="Arial" panose="020B0604020202020204" pitchFamily="34" charset="0"/>
              <a:buChar char="•"/>
            </a:pPr>
            <a:r>
              <a:rPr lang="en-GB" sz="1600" dirty="0"/>
              <a:t>Financial inputs</a:t>
            </a:r>
          </a:p>
          <a:p>
            <a:pPr marL="742950" lvl="1" indent="-285750">
              <a:buFont typeface="Arial" panose="020B0604020202020204" pitchFamily="34" charset="0"/>
              <a:buChar char="•"/>
            </a:pPr>
            <a:r>
              <a:rPr lang="en-GB" sz="1600" dirty="0"/>
              <a:t>Social capital</a:t>
            </a:r>
          </a:p>
          <a:p>
            <a:pPr marL="742950" lvl="1" indent="-285750">
              <a:buFont typeface="Arial" panose="020B0604020202020204" pitchFamily="34" charset="0"/>
              <a:buChar char="•"/>
            </a:pPr>
            <a:r>
              <a:rPr lang="en-GB" sz="1600" dirty="0"/>
              <a:t>Agent knowledge, social networks, attitudes</a:t>
            </a:r>
          </a:p>
          <a:p>
            <a:pPr marL="742950" lvl="1" indent="-285750">
              <a:buFont typeface="Arial" panose="020B0604020202020204" pitchFamily="34" charset="0"/>
              <a:buChar char="•"/>
            </a:pPr>
            <a:r>
              <a:rPr lang="en-GB" sz="1600" dirty="0"/>
              <a:t>Internal and external trade</a:t>
            </a:r>
          </a:p>
        </p:txBody>
      </p:sp>
      <p:sp>
        <p:nvSpPr>
          <p:cNvPr id="12" name="TextBox 11">
            <a:extLst>
              <a:ext uri="{FF2B5EF4-FFF2-40B4-BE49-F238E27FC236}">
                <a16:creationId xmlns:a16="http://schemas.microsoft.com/office/drawing/2014/main" id="{8FB9DBE0-69D7-45C6-9067-C4E7F42BA62A}"/>
              </a:ext>
            </a:extLst>
          </p:cNvPr>
          <p:cNvSpPr txBox="1"/>
          <p:nvPr/>
        </p:nvSpPr>
        <p:spPr>
          <a:xfrm>
            <a:off x="254434" y="4387799"/>
            <a:ext cx="10541763" cy="1323439"/>
          </a:xfrm>
          <a:prstGeom prst="rect">
            <a:avLst/>
          </a:prstGeom>
          <a:noFill/>
        </p:spPr>
        <p:txBody>
          <a:bodyPr wrap="square" rtlCol="0">
            <a:spAutoFit/>
          </a:bodyPr>
          <a:lstStyle/>
          <a:p>
            <a:r>
              <a:rPr lang="en-GB" sz="1600" dirty="0"/>
              <a:t>Used to explore, e.g.</a:t>
            </a:r>
          </a:p>
          <a:p>
            <a:pPr marL="742950" lvl="1" indent="-285750">
              <a:buFont typeface="Arial" panose="020B0604020202020204" pitchFamily="34" charset="0"/>
              <a:buChar char="•"/>
            </a:pPr>
            <a:r>
              <a:rPr lang="en-GB" sz="1600" dirty="0"/>
              <a:t>Effects of different supra-economic behaviours</a:t>
            </a:r>
          </a:p>
          <a:p>
            <a:pPr marL="742950" lvl="1" indent="-285750">
              <a:buFont typeface="Arial" panose="020B0604020202020204" pitchFamily="34" charset="0"/>
              <a:buChar char="•"/>
            </a:pPr>
            <a:r>
              <a:rPr lang="en-GB" sz="1600" dirty="0"/>
              <a:t>Non-equilibrium dynamics</a:t>
            </a:r>
          </a:p>
          <a:p>
            <a:pPr marL="742950" lvl="1" indent="-285750">
              <a:buFont typeface="Arial" panose="020B0604020202020204" pitchFamily="34" charset="0"/>
              <a:buChar char="•"/>
            </a:pPr>
            <a:r>
              <a:rPr lang="en-GB" sz="1600" dirty="0"/>
              <a:t>Environmental feedbacks</a:t>
            </a:r>
          </a:p>
          <a:p>
            <a:pPr marL="742950" lvl="1" indent="-285750">
              <a:buFont typeface="Arial" panose="020B0604020202020204" pitchFamily="34" charset="0"/>
              <a:buChar char="•"/>
            </a:pPr>
            <a:r>
              <a:rPr lang="en-GB" sz="1600" dirty="0"/>
              <a:t>Institutional interventions</a:t>
            </a:r>
          </a:p>
        </p:txBody>
      </p:sp>
    </p:spTree>
    <p:extLst>
      <p:ext uri="{BB962C8B-B14F-4D97-AF65-F5344CB8AC3E}">
        <p14:creationId xmlns:p14="http://schemas.microsoft.com/office/powerpoint/2010/main" val="3203619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264BCCF9-7697-4E86-BA83-8BFB297A7471}"/>
              </a:ext>
            </a:extLst>
          </p:cNvPr>
          <p:cNvPicPr>
            <a:picLocks noChangeAspect="1"/>
          </p:cNvPicPr>
          <p:nvPr/>
        </p:nvPicPr>
        <p:blipFill>
          <a:blip r:embed="rId2">
            <a:extLst>
              <a:ext uri="{28A0092B-C50C-407E-A947-70E740481C1C}">
                <a14:useLocalDpi xmlns:a14="http://schemas.microsoft.com/office/drawing/2010/main" val="0"/>
              </a:ext>
            </a:extLst>
          </a:blip>
          <a:srcRect t="9259" r="21692"/>
          <a:stretch>
            <a:fillRect/>
          </a:stretch>
        </p:blipFill>
        <p:spPr bwMode="auto">
          <a:xfrm>
            <a:off x="4577681" y="495035"/>
            <a:ext cx="2372544" cy="274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8313C05-B051-468F-A5D1-02224345F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175" y="1455197"/>
            <a:ext cx="2222185" cy="4349873"/>
          </a:xfrm>
          <a:prstGeom prst="rect">
            <a:avLst/>
          </a:prstGeom>
        </p:spPr>
      </p:pic>
      <p:pic>
        <p:nvPicPr>
          <p:cNvPr id="6" name="Picture 5">
            <a:extLst>
              <a:ext uri="{FF2B5EF4-FFF2-40B4-BE49-F238E27FC236}">
                <a16:creationId xmlns:a16="http://schemas.microsoft.com/office/drawing/2014/main" id="{F9A07A5A-CE63-4B04-A3F1-D9BFCABF7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03" y="0"/>
            <a:ext cx="1270065" cy="1270065"/>
          </a:xfrm>
          <a:prstGeom prst="rect">
            <a:avLst/>
          </a:prstGeom>
        </p:spPr>
      </p:pic>
      <p:pic>
        <p:nvPicPr>
          <p:cNvPr id="7" name="Picture 6">
            <a:extLst>
              <a:ext uri="{FF2B5EF4-FFF2-40B4-BE49-F238E27FC236}">
                <a16:creationId xmlns:a16="http://schemas.microsoft.com/office/drawing/2014/main" id="{7992FD6D-920F-452A-B7A1-781226B9D99F}"/>
              </a:ext>
            </a:extLst>
          </p:cNvPr>
          <p:cNvPicPr>
            <a:picLocks noChangeAspect="1"/>
          </p:cNvPicPr>
          <p:nvPr/>
        </p:nvPicPr>
        <p:blipFill rotWithShape="1">
          <a:blip r:embed="rId5">
            <a:extLst>
              <a:ext uri="{28A0092B-C50C-407E-A947-70E740481C1C}">
                <a14:useLocalDpi xmlns:a14="http://schemas.microsoft.com/office/drawing/2010/main" val="0"/>
              </a:ext>
            </a:extLst>
          </a:blip>
          <a:srcRect l="29811" t="22801" r="41101" b="13268"/>
          <a:stretch/>
        </p:blipFill>
        <p:spPr>
          <a:xfrm>
            <a:off x="192263" y="1762084"/>
            <a:ext cx="1959161" cy="2419788"/>
          </a:xfrm>
          <a:prstGeom prst="rect">
            <a:avLst/>
          </a:prstGeom>
        </p:spPr>
      </p:pic>
      <p:sp>
        <p:nvSpPr>
          <p:cNvPr id="8" name="TextBox 7">
            <a:extLst>
              <a:ext uri="{FF2B5EF4-FFF2-40B4-BE49-F238E27FC236}">
                <a16:creationId xmlns:a16="http://schemas.microsoft.com/office/drawing/2014/main" id="{490D7FA7-465E-40B6-B9D2-7B6F50C0AFEC}"/>
              </a:ext>
            </a:extLst>
          </p:cNvPr>
          <p:cNvSpPr txBox="1"/>
          <p:nvPr/>
        </p:nvSpPr>
        <p:spPr>
          <a:xfrm>
            <a:off x="262903" y="1381411"/>
            <a:ext cx="1596784" cy="338554"/>
          </a:xfrm>
          <a:prstGeom prst="rect">
            <a:avLst/>
          </a:prstGeom>
          <a:noFill/>
        </p:spPr>
        <p:txBody>
          <a:bodyPr wrap="none" rtlCol="0">
            <a:spAutoFit/>
          </a:bodyPr>
          <a:lstStyle/>
          <a:p>
            <a:r>
              <a:rPr lang="en-GB" sz="1600" dirty="0"/>
              <a:t>CRAFTY-Scotland</a:t>
            </a:r>
          </a:p>
        </p:txBody>
      </p:sp>
      <p:sp>
        <p:nvSpPr>
          <p:cNvPr id="9" name="TextBox 8">
            <a:extLst>
              <a:ext uri="{FF2B5EF4-FFF2-40B4-BE49-F238E27FC236}">
                <a16:creationId xmlns:a16="http://schemas.microsoft.com/office/drawing/2014/main" id="{12736B4E-FBF0-4688-971D-62F08732B6EB}"/>
              </a:ext>
            </a:extLst>
          </p:cNvPr>
          <p:cNvSpPr txBox="1"/>
          <p:nvPr/>
        </p:nvSpPr>
        <p:spPr>
          <a:xfrm>
            <a:off x="4655231" y="388522"/>
            <a:ext cx="1476558" cy="338554"/>
          </a:xfrm>
          <a:prstGeom prst="rect">
            <a:avLst/>
          </a:prstGeom>
          <a:noFill/>
        </p:spPr>
        <p:txBody>
          <a:bodyPr wrap="none" rtlCol="0">
            <a:spAutoFit/>
          </a:bodyPr>
          <a:lstStyle/>
          <a:p>
            <a:r>
              <a:rPr lang="en-GB" sz="1600" dirty="0"/>
              <a:t>CRAFTY-Europe</a:t>
            </a:r>
          </a:p>
        </p:txBody>
      </p:sp>
      <p:sp>
        <p:nvSpPr>
          <p:cNvPr id="11" name="TextBox 10">
            <a:extLst>
              <a:ext uri="{FF2B5EF4-FFF2-40B4-BE49-F238E27FC236}">
                <a16:creationId xmlns:a16="http://schemas.microsoft.com/office/drawing/2014/main" id="{8CD0944C-02B6-415E-B84A-EE025892C817}"/>
              </a:ext>
            </a:extLst>
          </p:cNvPr>
          <p:cNvSpPr txBox="1"/>
          <p:nvPr/>
        </p:nvSpPr>
        <p:spPr>
          <a:xfrm>
            <a:off x="2472575" y="1533811"/>
            <a:ext cx="1119217" cy="338554"/>
          </a:xfrm>
          <a:prstGeom prst="rect">
            <a:avLst/>
          </a:prstGeom>
          <a:noFill/>
        </p:spPr>
        <p:txBody>
          <a:bodyPr wrap="none" rtlCol="0">
            <a:spAutoFit/>
          </a:bodyPr>
          <a:lstStyle/>
          <a:p>
            <a:r>
              <a:rPr lang="en-GB" sz="1600" dirty="0"/>
              <a:t>CRAFTY-UK</a:t>
            </a:r>
          </a:p>
        </p:txBody>
      </p:sp>
      <p:pic>
        <p:nvPicPr>
          <p:cNvPr id="12" name="Picture 11">
            <a:extLst>
              <a:ext uri="{FF2B5EF4-FFF2-40B4-BE49-F238E27FC236}">
                <a16:creationId xmlns:a16="http://schemas.microsoft.com/office/drawing/2014/main" id="{3CF7CABB-D13D-480F-9AB6-4C260C505B44}"/>
              </a:ext>
            </a:extLst>
          </p:cNvPr>
          <p:cNvPicPr>
            <a:picLocks noChangeAspect="1"/>
          </p:cNvPicPr>
          <p:nvPr/>
        </p:nvPicPr>
        <p:blipFill>
          <a:blip r:embed="rId6"/>
          <a:stretch>
            <a:fillRect/>
          </a:stretch>
        </p:blipFill>
        <p:spPr>
          <a:xfrm>
            <a:off x="5315323" y="3492772"/>
            <a:ext cx="3444981" cy="3130339"/>
          </a:xfrm>
          <a:prstGeom prst="rect">
            <a:avLst/>
          </a:prstGeom>
        </p:spPr>
      </p:pic>
      <p:sp>
        <p:nvSpPr>
          <p:cNvPr id="13" name="TextBox 12">
            <a:extLst>
              <a:ext uri="{FF2B5EF4-FFF2-40B4-BE49-F238E27FC236}">
                <a16:creationId xmlns:a16="http://schemas.microsoft.com/office/drawing/2014/main" id="{F3D4737F-D29D-4FDB-BEF8-CB83017750A8}"/>
              </a:ext>
            </a:extLst>
          </p:cNvPr>
          <p:cNvSpPr txBox="1"/>
          <p:nvPr/>
        </p:nvSpPr>
        <p:spPr>
          <a:xfrm>
            <a:off x="6299534" y="3154218"/>
            <a:ext cx="1538883" cy="338554"/>
          </a:xfrm>
          <a:prstGeom prst="rect">
            <a:avLst/>
          </a:prstGeom>
          <a:noFill/>
        </p:spPr>
        <p:txBody>
          <a:bodyPr wrap="none" rtlCol="0">
            <a:spAutoFit/>
          </a:bodyPr>
          <a:lstStyle/>
          <a:p>
            <a:r>
              <a:rPr lang="en-GB" sz="1600" dirty="0"/>
              <a:t>CRAFTY-Sweden</a:t>
            </a:r>
          </a:p>
        </p:txBody>
      </p:sp>
      <p:pic>
        <p:nvPicPr>
          <p:cNvPr id="15" name="Picture 2" descr="rubber dynamics.jpg">
            <a:extLst>
              <a:ext uri="{FF2B5EF4-FFF2-40B4-BE49-F238E27FC236}">
                <a16:creationId xmlns:a16="http://schemas.microsoft.com/office/drawing/2014/main" id="{648183AF-2508-4963-A8E3-84B4155A160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91353" y="975523"/>
            <a:ext cx="4439246" cy="129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02B3D139-77E7-4E83-AAF0-90980148D351}"/>
              </a:ext>
            </a:extLst>
          </p:cNvPr>
          <p:cNvSpPr txBox="1"/>
          <p:nvPr/>
        </p:nvSpPr>
        <p:spPr>
          <a:xfrm>
            <a:off x="8872697" y="388522"/>
            <a:ext cx="1497718" cy="338554"/>
          </a:xfrm>
          <a:prstGeom prst="rect">
            <a:avLst/>
          </a:prstGeom>
          <a:noFill/>
        </p:spPr>
        <p:txBody>
          <a:bodyPr wrap="none" rtlCol="0">
            <a:spAutoFit/>
          </a:bodyPr>
          <a:lstStyle/>
          <a:p>
            <a:r>
              <a:rPr lang="en-GB" sz="1600" dirty="0"/>
              <a:t>CRAFTY-Yunnan</a:t>
            </a:r>
          </a:p>
        </p:txBody>
      </p:sp>
      <p:sp>
        <p:nvSpPr>
          <p:cNvPr id="17" name="TextBox 16">
            <a:extLst>
              <a:ext uri="{FF2B5EF4-FFF2-40B4-BE49-F238E27FC236}">
                <a16:creationId xmlns:a16="http://schemas.microsoft.com/office/drawing/2014/main" id="{FF395E53-EE9D-45DF-BE28-2F1ADBA84317}"/>
              </a:ext>
            </a:extLst>
          </p:cNvPr>
          <p:cNvSpPr txBox="1"/>
          <p:nvPr/>
        </p:nvSpPr>
        <p:spPr>
          <a:xfrm>
            <a:off x="9788886" y="4429794"/>
            <a:ext cx="2041713" cy="584775"/>
          </a:xfrm>
          <a:prstGeom prst="rect">
            <a:avLst/>
          </a:prstGeom>
          <a:noFill/>
        </p:spPr>
        <p:txBody>
          <a:bodyPr wrap="none" rtlCol="0">
            <a:spAutoFit/>
          </a:bodyPr>
          <a:lstStyle/>
          <a:p>
            <a:r>
              <a:rPr lang="en-GB" sz="1600" dirty="0"/>
              <a:t>CRAFTY-DE</a:t>
            </a:r>
          </a:p>
          <a:p>
            <a:r>
              <a:rPr lang="en-GB" sz="1600" dirty="0"/>
              <a:t>Under construction…..</a:t>
            </a:r>
          </a:p>
        </p:txBody>
      </p:sp>
      <p:sp>
        <p:nvSpPr>
          <p:cNvPr id="18" name="TextBox 17">
            <a:extLst>
              <a:ext uri="{FF2B5EF4-FFF2-40B4-BE49-F238E27FC236}">
                <a16:creationId xmlns:a16="http://schemas.microsoft.com/office/drawing/2014/main" id="{2CE92430-A95A-410E-A35B-9E3A9F983969}"/>
              </a:ext>
            </a:extLst>
          </p:cNvPr>
          <p:cNvSpPr txBox="1"/>
          <p:nvPr/>
        </p:nvSpPr>
        <p:spPr>
          <a:xfrm>
            <a:off x="1778938" y="246131"/>
            <a:ext cx="1915057" cy="844414"/>
          </a:xfrm>
          <a:prstGeom prst="rect">
            <a:avLst/>
          </a:prstGeom>
          <a:noFill/>
        </p:spPr>
        <p:txBody>
          <a:bodyPr wrap="square" rtlCol="0">
            <a:spAutoFit/>
          </a:bodyPr>
          <a:lstStyle/>
          <a:p>
            <a:r>
              <a:rPr lang="en-GB" sz="1600" b="1" dirty="0"/>
              <a:t>Series of CRAFTY-framework applications:</a:t>
            </a:r>
          </a:p>
        </p:txBody>
      </p:sp>
    </p:spTree>
    <p:extLst>
      <p:ext uri="{BB962C8B-B14F-4D97-AF65-F5344CB8AC3E}">
        <p14:creationId xmlns:p14="http://schemas.microsoft.com/office/powerpoint/2010/main" val="61380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D4D14C-5FDE-47A5-9D93-CA0BE467DBD1}"/>
              </a:ext>
            </a:extLst>
          </p:cNvPr>
          <p:cNvSpPr txBox="1"/>
          <p:nvPr/>
        </p:nvSpPr>
        <p:spPr>
          <a:xfrm>
            <a:off x="286486" y="246131"/>
            <a:ext cx="3407509" cy="338554"/>
          </a:xfrm>
          <a:prstGeom prst="rect">
            <a:avLst/>
          </a:prstGeom>
          <a:noFill/>
        </p:spPr>
        <p:txBody>
          <a:bodyPr wrap="square" rtlCol="0">
            <a:spAutoFit/>
          </a:bodyPr>
          <a:lstStyle/>
          <a:p>
            <a:r>
              <a:rPr lang="en-GB" sz="1600" b="1" dirty="0"/>
              <a:t>CRAFTY GB overview</a:t>
            </a:r>
          </a:p>
        </p:txBody>
      </p:sp>
      <p:grpSp>
        <p:nvGrpSpPr>
          <p:cNvPr id="78" name="Group 77">
            <a:extLst>
              <a:ext uri="{FF2B5EF4-FFF2-40B4-BE49-F238E27FC236}">
                <a16:creationId xmlns:a16="http://schemas.microsoft.com/office/drawing/2014/main" id="{BA31984F-AE45-479F-9AB0-38191B787B77}"/>
              </a:ext>
            </a:extLst>
          </p:cNvPr>
          <p:cNvGrpSpPr/>
          <p:nvPr/>
        </p:nvGrpSpPr>
        <p:grpSpPr>
          <a:xfrm>
            <a:off x="773105" y="749537"/>
            <a:ext cx="10473341" cy="5936194"/>
            <a:chOff x="773105" y="749537"/>
            <a:chExt cx="10473341" cy="5936194"/>
          </a:xfrm>
        </p:grpSpPr>
        <p:pic>
          <p:nvPicPr>
            <p:cNvPr id="77" name="Picture 76">
              <a:extLst>
                <a:ext uri="{FF2B5EF4-FFF2-40B4-BE49-F238E27FC236}">
                  <a16:creationId xmlns:a16="http://schemas.microsoft.com/office/drawing/2014/main" id="{1683AB21-6B7A-434A-8D3D-AE91714512A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105" y="1904779"/>
              <a:ext cx="2422327" cy="4780952"/>
            </a:xfrm>
            <a:prstGeom prst="rect">
              <a:avLst/>
            </a:prstGeom>
            <a:noFill/>
            <a:ln>
              <a:noFill/>
            </a:ln>
          </p:spPr>
        </p:pic>
        <p:grpSp>
          <p:nvGrpSpPr>
            <p:cNvPr id="7" name="Group 6">
              <a:extLst>
                <a:ext uri="{FF2B5EF4-FFF2-40B4-BE49-F238E27FC236}">
                  <a16:creationId xmlns:a16="http://schemas.microsoft.com/office/drawing/2014/main" id="{F165B1F0-C224-409A-BCF9-6938EF034900}"/>
                </a:ext>
              </a:extLst>
            </p:cNvPr>
            <p:cNvGrpSpPr/>
            <p:nvPr/>
          </p:nvGrpSpPr>
          <p:grpSpPr>
            <a:xfrm>
              <a:off x="3539119" y="749537"/>
              <a:ext cx="7707327" cy="5464437"/>
              <a:chOff x="606061" y="668491"/>
              <a:chExt cx="7707327" cy="5464437"/>
            </a:xfrm>
          </p:grpSpPr>
          <p:pic>
            <p:nvPicPr>
              <p:cNvPr id="8" name="Picture 7">
                <a:extLst>
                  <a:ext uri="{FF2B5EF4-FFF2-40B4-BE49-F238E27FC236}">
                    <a16:creationId xmlns:a16="http://schemas.microsoft.com/office/drawing/2014/main" id="{C73A1371-C30D-4CF0-9EA0-D4A2BDDD66E6}"/>
                  </a:ext>
                </a:extLst>
              </p:cNvPr>
              <p:cNvPicPr>
                <a:picLocks noChangeAspect="1"/>
              </p:cNvPicPr>
              <p:nvPr/>
            </p:nvPicPr>
            <p:blipFill>
              <a:blip r:embed="rId3"/>
              <a:stretch>
                <a:fillRect/>
              </a:stretch>
            </p:blipFill>
            <p:spPr>
              <a:xfrm rot="413394">
                <a:off x="3291263" y="4320144"/>
                <a:ext cx="1643170" cy="507338"/>
              </a:xfrm>
              <a:prstGeom prst="rect">
                <a:avLst/>
              </a:prstGeom>
            </p:spPr>
          </p:pic>
          <p:grpSp>
            <p:nvGrpSpPr>
              <p:cNvPr id="10" name="Group 9">
                <a:extLst>
                  <a:ext uri="{FF2B5EF4-FFF2-40B4-BE49-F238E27FC236}">
                    <a16:creationId xmlns:a16="http://schemas.microsoft.com/office/drawing/2014/main" id="{91FC74C6-A843-48C7-A272-6690B2546BF4}"/>
                  </a:ext>
                </a:extLst>
              </p:cNvPr>
              <p:cNvGrpSpPr/>
              <p:nvPr/>
            </p:nvGrpSpPr>
            <p:grpSpPr>
              <a:xfrm>
                <a:off x="2260027" y="668491"/>
                <a:ext cx="1539975" cy="945796"/>
                <a:chOff x="6283066" y="3249456"/>
                <a:chExt cx="1539975" cy="945796"/>
              </a:xfrm>
            </p:grpSpPr>
            <p:sp>
              <p:nvSpPr>
                <p:cNvPr id="74" name="TextBox 73">
                  <a:extLst>
                    <a:ext uri="{FF2B5EF4-FFF2-40B4-BE49-F238E27FC236}">
                      <a16:creationId xmlns:a16="http://schemas.microsoft.com/office/drawing/2014/main" id="{E7B9F9E9-7582-469D-8025-1C91D2553D36}"/>
                    </a:ext>
                  </a:extLst>
                </p:cNvPr>
                <p:cNvSpPr txBox="1"/>
                <p:nvPr/>
              </p:nvSpPr>
              <p:spPr>
                <a:xfrm>
                  <a:off x="6298265" y="3335794"/>
                  <a:ext cx="1524776" cy="584775"/>
                </a:xfrm>
                <a:prstGeom prst="rect">
                  <a:avLst/>
                </a:prstGeom>
                <a:noFill/>
              </p:spPr>
              <p:txBody>
                <a:bodyPr wrap="none" rtlCol="0">
                  <a:spAutoFit/>
                </a:bodyPr>
                <a:lstStyle/>
                <a:p>
                  <a:pPr algn="ctr"/>
                  <a:r>
                    <a:rPr lang="en-GB" sz="800" b="1" dirty="0" err="1"/>
                    <a:t>LandSyMM</a:t>
                  </a:r>
                  <a:r>
                    <a:rPr lang="en-GB" sz="800" b="1" dirty="0"/>
                    <a:t> </a:t>
                  </a:r>
                </a:p>
                <a:p>
                  <a:pPr algn="ctr"/>
                  <a:r>
                    <a:rPr lang="en-GB" sz="800" b="1" dirty="0"/>
                    <a:t>global land system model</a:t>
                  </a:r>
                </a:p>
                <a:p>
                  <a:pPr algn="ctr"/>
                  <a:endParaRPr lang="en-GB" sz="800" dirty="0"/>
                </a:p>
                <a:p>
                  <a:pPr algn="ctr"/>
                  <a:r>
                    <a:rPr lang="en-GB" sz="800" dirty="0"/>
                    <a:t>Global food production &amp; trade</a:t>
                  </a:r>
                </a:p>
              </p:txBody>
            </p:sp>
            <p:sp>
              <p:nvSpPr>
                <p:cNvPr id="75" name="Oval 74">
                  <a:extLst>
                    <a:ext uri="{FF2B5EF4-FFF2-40B4-BE49-F238E27FC236}">
                      <a16:creationId xmlns:a16="http://schemas.microsoft.com/office/drawing/2014/main" id="{EEA2C6C1-9EE0-4009-A0AB-5AD9EEAA79C4}"/>
                    </a:ext>
                  </a:extLst>
                </p:cNvPr>
                <p:cNvSpPr/>
                <p:nvPr/>
              </p:nvSpPr>
              <p:spPr>
                <a:xfrm>
                  <a:off x="6283066" y="3249456"/>
                  <a:ext cx="1527151" cy="9457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Box 11">
                <a:extLst>
                  <a:ext uri="{FF2B5EF4-FFF2-40B4-BE49-F238E27FC236}">
                    <a16:creationId xmlns:a16="http://schemas.microsoft.com/office/drawing/2014/main" id="{694F6D32-79D5-41D1-BB9B-A4E4EBDBDA19}"/>
                  </a:ext>
                </a:extLst>
              </p:cNvPr>
              <p:cNvSpPr txBox="1"/>
              <p:nvPr/>
            </p:nvSpPr>
            <p:spPr>
              <a:xfrm>
                <a:off x="606061" y="3902105"/>
                <a:ext cx="2007281" cy="584775"/>
              </a:xfrm>
              <a:prstGeom prst="rect">
                <a:avLst/>
              </a:prstGeom>
              <a:noFill/>
              <a:ln>
                <a:solidFill>
                  <a:schemeClr val="tx1"/>
                </a:solidFill>
              </a:ln>
            </p:spPr>
            <p:txBody>
              <a:bodyPr wrap="none" rtlCol="0">
                <a:spAutoFit/>
              </a:bodyPr>
              <a:lstStyle/>
              <a:p>
                <a:pPr algn="ctr"/>
                <a:r>
                  <a:rPr lang="en-GB" sz="800" b="1" dirty="0"/>
                  <a:t>Baseline land cover </a:t>
                </a:r>
              </a:p>
              <a:p>
                <a:pPr algn="ctr"/>
                <a:r>
                  <a:rPr lang="en-GB" sz="800" b="1" dirty="0"/>
                  <a:t>from remote sensing and field survey data:</a:t>
                </a:r>
              </a:p>
              <a:p>
                <a:pPr marL="171450" indent="-171450" algn="ctr">
                  <a:buFont typeface="Arial" panose="020B0604020202020204" pitchFamily="34" charset="0"/>
                  <a:buChar char="•"/>
                </a:pPr>
                <a:r>
                  <a:rPr lang="en-GB" sz="800" dirty="0"/>
                  <a:t>UK CEH Land cover map 2015</a:t>
                </a:r>
              </a:p>
              <a:p>
                <a:pPr marL="171450" indent="-171450" algn="ctr">
                  <a:buFont typeface="Arial" panose="020B0604020202020204" pitchFamily="34" charset="0"/>
                  <a:buChar char="•"/>
                </a:pPr>
                <a:r>
                  <a:rPr lang="en-GB" sz="800" dirty="0"/>
                  <a:t>National Forest Inventory 2016</a:t>
                </a:r>
              </a:p>
            </p:txBody>
          </p:sp>
          <p:cxnSp>
            <p:nvCxnSpPr>
              <p:cNvPr id="13" name="Straight Arrow Connector 12">
                <a:extLst>
                  <a:ext uri="{FF2B5EF4-FFF2-40B4-BE49-F238E27FC236}">
                    <a16:creationId xmlns:a16="http://schemas.microsoft.com/office/drawing/2014/main" id="{4BD79AEF-7672-437F-89B4-BBA7149765DB}"/>
                  </a:ext>
                </a:extLst>
              </p:cNvPr>
              <p:cNvCxnSpPr>
                <a:cxnSpLocks/>
                <a:stCxn id="58" idx="0"/>
                <a:endCxn id="46" idx="4"/>
              </p:cNvCxnSpPr>
              <p:nvPr/>
            </p:nvCxnSpPr>
            <p:spPr>
              <a:xfrm flipV="1">
                <a:off x="3782472" y="4500915"/>
                <a:ext cx="294734" cy="931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2E3B862F-E2EC-4F08-97CA-052AB6C24C60}"/>
                  </a:ext>
                </a:extLst>
              </p:cNvPr>
              <p:cNvGrpSpPr/>
              <p:nvPr/>
            </p:nvGrpSpPr>
            <p:grpSpPr>
              <a:xfrm>
                <a:off x="5225849" y="2417153"/>
                <a:ext cx="1328222" cy="767530"/>
                <a:chOff x="12075499" y="5817475"/>
                <a:chExt cx="1328222" cy="767530"/>
              </a:xfrm>
            </p:grpSpPr>
            <p:sp>
              <p:nvSpPr>
                <p:cNvPr id="68" name="Rectangle: Rounded Corners 67">
                  <a:extLst>
                    <a:ext uri="{FF2B5EF4-FFF2-40B4-BE49-F238E27FC236}">
                      <a16:creationId xmlns:a16="http://schemas.microsoft.com/office/drawing/2014/main" id="{26895042-D880-4366-8EAA-68E5D46F4F4B}"/>
                    </a:ext>
                  </a:extLst>
                </p:cNvPr>
                <p:cNvSpPr/>
                <p:nvPr/>
              </p:nvSpPr>
              <p:spPr>
                <a:xfrm>
                  <a:off x="12075499" y="5817475"/>
                  <a:ext cx="1328221" cy="76753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nvGrpSpPr>
                <p:cNvPr id="69" name="Group 68">
                  <a:extLst>
                    <a:ext uri="{FF2B5EF4-FFF2-40B4-BE49-F238E27FC236}">
                      <a16:creationId xmlns:a16="http://schemas.microsoft.com/office/drawing/2014/main" id="{0E5F7A22-8D0B-4597-AD0D-A79B5D2CB707}"/>
                    </a:ext>
                  </a:extLst>
                </p:cNvPr>
                <p:cNvGrpSpPr/>
                <p:nvPr/>
              </p:nvGrpSpPr>
              <p:grpSpPr>
                <a:xfrm>
                  <a:off x="12167201" y="5918351"/>
                  <a:ext cx="1236520" cy="592394"/>
                  <a:chOff x="5746221" y="5844418"/>
                  <a:chExt cx="1236520" cy="592394"/>
                </a:xfrm>
              </p:grpSpPr>
              <p:sp>
                <p:nvSpPr>
                  <p:cNvPr id="70" name="Rectangle 69">
                    <a:extLst>
                      <a:ext uri="{FF2B5EF4-FFF2-40B4-BE49-F238E27FC236}">
                        <a16:creationId xmlns:a16="http://schemas.microsoft.com/office/drawing/2014/main" id="{310D529A-A8DC-4973-82DC-1B5DD634C2A8}"/>
                      </a:ext>
                    </a:extLst>
                  </p:cNvPr>
                  <p:cNvSpPr/>
                  <p:nvPr/>
                </p:nvSpPr>
                <p:spPr>
                  <a:xfrm>
                    <a:off x="5746221" y="5867764"/>
                    <a:ext cx="516804" cy="1920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63A4A3C-161A-4005-8E41-84ACDC182056}"/>
                      </a:ext>
                    </a:extLst>
                  </p:cNvPr>
                  <p:cNvSpPr txBox="1"/>
                  <p:nvPr/>
                </p:nvSpPr>
                <p:spPr>
                  <a:xfrm>
                    <a:off x="6174514" y="5844418"/>
                    <a:ext cx="796665" cy="215444"/>
                  </a:xfrm>
                  <a:prstGeom prst="rect">
                    <a:avLst/>
                  </a:prstGeom>
                  <a:noFill/>
                </p:spPr>
                <p:txBody>
                  <a:bodyPr wrap="square" rtlCol="0">
                    <a:spAutoFit/>
                  </a:bodyPr>
                  <a:lstStyle/>
                  <a:p>
                    <a:pPr algn="ctr"/>
                    <a:r>
                      <a:rPr lang="en-GB" sz="800" dirty="0"/>
                      <a:t>= data input</a:t>
                    </a:r>
                  </a:p>
                </p:txBody>
              </p:sp>
              <p:sp>
                <p:nvSpPr>
                  <p:cNvPr id="72" name="Oval 71">
                    <a:extLst>
                      <a:ext uri="{FF2B5EF4-FFF2-40B4-BE49-F238E27FC236}">
                        <a16:creationId xmlns:a16="http://schemas.microsoft.com/office/drawing/2014/main" id="{EC62C7F2-26D0-43AD-B0C9-379A99F5A9F7}"/>
                      </a:ext>
                    </a:extLst>
                  </p:cNvPr>
                  <p:cNvSpPr/>
                  <p:nvPr/>
                </p:nvSpPr>
                <p:spPr>
                  <a:xfrm>
                    <a:off x="5759301" y="6177396"/>
                    <a:ext cx="482465" cy="259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TextBox 72">
                    <a:extLst>
                      <a:ext uri="{FF2B5EF4-FFF2-40B4-BE49-F238E27FC236}">
                        <a16:creationId xmlns:a16="http://schemas.microsoft.com/office/drawing/2014/main" id="{EAC7275E-A09F-4AE8-9E38-A2272E820004}"/>
                      </a:ext>
                    </a:extLst>
                  </p:cNvPr>
                  <p:cNvSpPr txBox="1"/>
                  <p:nvPr/>
                </p:nvSpPr>
                <p:spPr>
                  <a:xfrm>
                    <a:off x="6186076" y="6200742"/>
                    <a:ext cx="796665" cy="215444"/>
                  </a:xfrm>
                  <a:prstGeom prst="rect">
                    <a:avLst/>
                  </a:prstGeom>
                  <a:noFill/>
                </p:spPr>
                <p:txBody>
                  <a:bodyPr wrap="square" rtlCol="0">
                    <a:spAutoFit/>
                  </a:bodyPr>
                  <a:lstStyle/>
                  <a:p>
                    <a:pPr algn="ctr"/>
                    <a:r>
                      <a:rPr lang="en-GB" sz="800" dirty="0"/>
                      <a:t>= model input</a:t>
                    </a:r>
                  </a:p>
                </p:txBody>
              </p:sp>
            </p:grpSp>
          </p:grpSp>
          <p:grpSp>
            <p:nvGrpSpPr>
              <p:cNvPr id="15" name="Group 14">
                <a:extLst>
                  <a:ext uri="{FF2B5EF4-FFF2-40B4-BE49-F238E27FC236}">
                    <a16:creationId xmlns:a16="http://schemas.microsoft.com/office/drawing/2014/main" id="{44919731-2755-4CC0-8A06-53464B3CA441}"/>
                  </a:ext>
                </a:extLst>
              </p:cNvPr>
              <p:cNvGrpSpPr/>
              <p:nvPr/>
            </p:nvGrpSpPr>
            <p:grpSpPr>
              <a:xfrm>
                <a:off x="3471122" y="3915101"/>
                <a:ext cx="1223288" cy="440037"/>
                <a:chOff x="4227502" y="1339830"/>
                <a:chExt cx="1223288" cy="440037"/>
              </a:xfrm>
            </p:grpSpPr>
            <p:sp>
              <p:nvSpPr>
                <p:cNvPr id="63" name="TextBox 62">
                  <a:extLst>
                    <a:ext uri="{FF2B5EF4-FFF2-40B4-BE49-F238E27FC236}">
                      <a16:creationId xmlns:a16="http://schemas.microsoft.com/office/drawing/2014/main" id="{1A7D1916-3DBA-4C97-B7D6-D5EED502F0B7}"/>
                    </a:ext>
                  </a:extLst>
                </p:cNvPr>
                <p:cNvSpPr txBox="1"/>
                <p:nvPr/>
              </p:nvSpPr>
              <p:spPr>
                <a:xfrm>
                  <a:off x="4227502" y="1339830"/>
                  <a:ext cx="1223288" cy="215444"/>
                </a:xfrm>
                <a:prstGeom prst="rect">
                  <a:avLst/>
                </a:prstGeom>
                <a:noFill/>
              </p:spPr>
              <p:txBody>
                <a:bodyPr wrap="square" rtlCol="0">
                  <a:spAutoFit/>
                </a:bodyPr>
                <a:lstStyle/>
                <a:p>
                  <a:pPr algn="ctr"/>
                  <a:r>
                    <a:rPr lang="en-GB" sz="800" b="1" dirty="0">
                      <a:solidFill>
                        <a:schemeClr val="accent5">
                          <a:lumMod val="75000"/>
                        </a:schemeClr>
                      </a:solidFill>
                    </a:rPr>
                    <a:t>Agent (land use) types</a:t>
                  </a:r>
                  <a:endParaRPr lang="en-GB" sz="800" dirty="0">
                    <a:solidFill>
                      <a:schemeClr val="accent5">
                        <a:lumMod val="75000"/>
                      </a:schemeClr>
                    </a:solidFill>
                  </a:endParaRPr>
                </a:p>
              </p:txBody>
            </p:sp>
            <p:pic>
              <p:nvPicPr>
                <p:cNvPr id="64" name="Picture 63">
                  <a:extLst>
                    <a:ext uri="{FF2B5EF4-FFF2-40B4-BE49-F238E27FC236}">
                      <a16:creationId xmlns:a16="http://schemas.microsoft.com/office/drawing/2014/main" id="{FD3A6B1B-7BCF-439F-8AB9-2E87B25E635E}"/>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15303" y="1498010"/>
                  <a:ext cx="281857" cy="281857"/>
                </a:xfrm>
                <a:prstGeom prst="rect">
                  <a:avLst/>
                </a:prstGeom>
              </p:spPr>
            </p:pic>
            <p:pic>
              <p:nvPicPr>
                <p:cNvPr id="65" name="Picture 64">
                  <a:extLst>
                    <a:ext uri="{FF2B5EF4-FFF2-40B4-BE49-F238E27FC236}">
                      <a16:creationId xmlns:a16="http://schemas.microsoft.com/office/drawing/2014/main" id="{795A9D9B-B94A-474B-BA23-682E8739B52B}"/>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15845" y="1489935"/>
                  <a:ext cx="281857" cy="281857"/>
                </a:xfrm>
                <a:prstGeom prst="rect">
                  <a:avLst/>
                </a:prstGeom>
              </p:spPr>
            </p:pic>
            <p:pic>
              <p:nvPicPr>
                <p:cNvPr id="66" name="Picture 65">
                  <a:extLst>
                    <a:ext uri="{FF2B5EF4-FFF2-40B4-BE49-F238E27FC236}">
                      <a16:creationId xmlns:a16="http://schemas.microsoft.com/office/drawing/2014/main" id="{98726E2D-E1A7-4809-9E14-B37B04E22BC8}"/>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79175" y="1481860"/>
                  <a:ext cx="281857" cy="281857"/>
                </a:xfrm>
                <a:prstGeom prst="rect">
                  <a:avLst/>
                </a:prstGeom>
              </p:spPr>
            </p:pic>
            <p:pic>
              <p:nvPicPr>
                <p:cNvPr id="67" name="Picture 2" descr="forest Icon 4018958">
                  <a:extLst>
                    <a:ext uri="{FF2B5EF4-FFF2-40B4-BE49-F238E27FC236}">
                      <a16:creationId xmlns:a16="http://schemas.microsoft.com/office/drawing/2014/main" id="{509BE7AE-BBD9-4AAB-9015-BBECA2EA224E}"/>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08281" y="1527623"/>
                  <a:ext cx="206480" cy="20648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BB455B46-BFA4-432A-9338-BE5E49553B70}"/>
                  </a:ext>
                </a:extLst>
              </p:cNvPr>
              <p:cNvSpPr txBox="1"/>
              <p:nvPr/>
            </p:nvSpPr>
            <p:spPr>
              <a:xfrm>
                <a:off x="5333481" y="5297475"/>
                <a:ext cx="1862979" cy="338554"/>
              </a:xfrm>
              <a:prstGeom prst="rect">
                <a:avLst/>
              </a:prstGeom>
              <a:noFill/>
              <a:ln>
                <a:solidFill>
                  <a:schemeClr val="tx1"/>
                </a:solidFill>
              </a:ln>
            </p:spPr>
            <p:txBody>
              <a:bodyPr wrap="square" rtlCol="0">
                <a:spAutoFit/>
              </a:bodyPr>
              <a:lstStyle/>
              <a:p>
                <a:pPr algn="ctr"/>
                <a:r>
                  <a:rPr lang="en-GB" sz="800" b="1" dirty="0">
                    <a:ln w="0"/>
                  </a:rPr>
                  <a:t>Capitals</a:t>
                </a:r>
              </a:p>
              <a:p>
                <a:pPr algn="ctr"/>
                <a:r>
                  <a:rPr lang="en-GB" sz="800" dirty="0">
                    <a:ln w="0"/>
                  </a:rPr>
                  <a:t>Human, Social, Manufactured, Financial</a:t>
                </a:r>
              </a:p>
            </p:txBody>
          </p:sp>
          <p:cxnSp>
            <p:nvCxnSpPr>
              <p:cNvPr id="17" name="Straight Arrow Connector 16">
                <a:extLst>
                  <a:ext uri="{FF2B5EF4-FFF2-40B4-BE49-F238E27FC236}">
                    <a16:creationId xmlns:a16="http://schemas.microsoft.com/office/drawing/2014/main" id="{46B9E395-0003-4B3C-871D-52D7005D54E0}"/>
                  </a:ext>
                </a:extLst>
              </p:cNvPr>
              <p:cNvCxnSpPr>
                <a:cxnSpLocks/>
              </p:cNvCxnSpPr>
              <p:nvPr/>
            </p:nvCxnSpPr>
            <p:spPr>
              <a:xfrm flipH="1">
                <a:off x="4621371" y="4150926"/>
                <a:ext cx="7278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C977DF5F-E49D-469E-A354-60AB1E5272A4}"/>
                  </a:ext>
                </a:extLst>
              </p:cNvPr>
              <p:cNvGrpSpPr/>
              <p:nvPr/>
            </p:nvGrpSpPr>
            <p:grpSpPr>
              <a:xfrm>
                <a:off x="3514571" y="2434773"/>
                <a:ext cx="1026243" cy="430887"/>
                <a:chOff x="6003355" y="409537"/>
                <a:chExt cx="1026243" cy="430887"/>
              </a:xfrm>
            </p:grpSpPr>
            <p:sp>
              <p:nvSpPr>
                <p:cNvPr id="59" name="TextBox 58">
                  <a:extLst>
                    <a:ext uri="{FF2B5EF4-FFF2-40B4-BE49-F238E27FC236}">
                      <a16:creationId xmlns:a16="http://schemas.microsoft.com/office/drawing/2014/main" id="{057D216B-FECF-4155-BE09-83DBE926A35A}"/>
                    </a:ext>
                  </a:extLst>
                </p:cNvPr>
                <p:cNvSpPr txBox="1"/>
                <p:nvPr/>
              </p:nvSpPr>
              <p:spPr>
                <a:xfrm>
                  <a:off x="6003355" y="409537"/>
                  <a:ext cx="1026243" cy="215444"/>
                </a:xfrm>
                <a:prstGeom prst="rect">
                  <a:avLst/>
                </a:prstGeom>
                <a:noFill/>
              </p:spPr>
              <p:txBody>
                <a:bodyPr wrap="square" rtlCol="0">
                  <a:spAutoFit/>
                </a:bodyPr>
                <a:lstStyle/>
                <a:p>
                  <a:pPr algn="ctr"/>
                  <a:r>
                    <a:rPr lang="en-GB" sz="800" b="1" dirty="0">
                      <a:solidFill>
                        <a:schemeClr val="accent6">
                          <a:lumMod val="75000"/>
                        </a:schemeClr>
                      </a:solidFill>
                    </a:rPr>
                    <a:t>Ecosystem services</a:t>
                  </a:r>
                  <a:endParaRPr lang="en-GB" sz="800" dirty="0">
                    <a:solidFill>
                      <a:schemeClr val="accent6">
                        <a:lumMod val="75000"/>
                      </a:schemeClr>
                    </a:solidFill>
                  </a:endParaRPr>
                </a:p>
              </p:txBody>
            </p:sp>
            <p:pic>
              <p:nvPicPr>
                <p:cNvPr id="60" name="Picture 4" descr="Hiker Icon 3342420">
                  <a:extLst>
                    <a:ext uri="{FF2B5EF4-FFF2-40B4-BE49-F238E27FC236}">
                      <a16:creationId xmlns:a16="http://schemas.microsoft.com/office/drawing/2014/main" id="{C170B930-FA38-4FBD-8B68-127CB2776556}"/>
                    </a:ext>
                  </a:extLst>
                </p:cNvPr>
                <p:cNvPicPr>
                  <a:picLocks noChangeAspect="1" noChangeArrowheads="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74790" y="624981"/>
                  <a:ext cx="215443" cy="21544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descr="Food Icon 429695">
                  <a:extLst>
                    <a:ext uri="{FF2B5EF4-FFF2-40B4-BE49-F238E27FC236}">
                      <a16:creationId xmlns:a16="http://schemas.microsoft.com/office/drawing/2014/main" id="{42A863C7-026C-4A26-865C-74617AFF226B}"/>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37113" y="649169"/>
                  <a:ext cx="153490" cy="15349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timbers Icon 3928235">
                  <a:extLst>
                    <a:ext uri="{FF2B5EF4-FFF2-40B4-BE49-F238E27FC236}">
                      <a16:creationId xmlns:a16="http://schemas.microsoft.com/office/drawing/2014/main" id="{D8731D2E-ACED-4CD8-AC16-A090BEBF03A6}"/>
                    </a:ext>
                  </a:extLst>
                </p:cNvPr>
                <p:cNvPicPr>
                  <a:picLocks noChangeAspect="1" noChangeArrowheads="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92761" y="624981"/>
                  <a:ext cx="215443" cy="2154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01856C1C-0EB2-4AD6-B543-4F84CB284D5D}"/>
                  </a:ext>
                </a:extLst>
              </p:cNvPr>
              <p:cNvCxnSpPr>
                <a:cxnSpLocks/>
              </p:cNvCxnSpPr>
              <p:nvPr/>
            </p:nvCxnSpPr>
            <p:spPr>
              <a:xfrm flipH="1" flipV="1">
                <a:off x="3822446" y="2923905"/>
                <a:ext cx="15868" cy="92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1871984-BB8B-4CE2-9B63-5CEED62F8EEE}"/>
                  </a:ext>
                </a:extLst>
              </p:cNvPr>
              <p:cNvGrpSpPr/>
              <p:nvPr/>
            </p:nvGrpSpPr>
            <p:grpSpPr>
              <a:xfrm>
                <a:off x="3041724" y="5432137"/>
                <a:ext cx="1481496" cy="700791"/>
                <a:chOff x="6114664" y="1084915"/>
                <a:chExt cx="1377251" cy="238630"/>
              </a:xfrm>
            </p:grpSpPr>
            <p:sp>
              <p:nvSpPr>
                <p:cNvPr id="57" name="TextBox 56">
                  <a:extLst>
                    <a:ext uri="{FF2B5EF4-FFF2-40B4-BE49-F238E27FC236}">
                      <a16:creationId xmlns:a16="http://schemas.microsoft.com/office/drawing/2014/main" id="{CA1E2BC6-A8F7-4096-827A-5B7A16F8FE51}"/>
                    </a:ext>
                  </a:extLst>
                </p:cNvPr>
                <p:cNvSpPr txBox="1"/>
                <p:nvPr/>
              </p:nvSpPr>
              <p:spPr>
                <a:xfrm>
                  <a:off x="6114664" y="1111191"/>
                  <a:ext cx="1377251" cy="157204"/>
                </a:xfrm>
                <a:prstGeom prst="rect">
                  <a:avLst/>
                </a:prstGeom>
                <a:noFill/>
              </p:spPr>
              <p:txBody>
                <a:bodyPr wrap="none" rtlCol="0">
                  <a:spAutoFit/>
                </a:bodyPr>
                <a:lstStyle/>
                <a:p>
                  <a:pPr algn="ctr"/>
                  <a:r>
                    <a:rPr lang="en-GB" sz="800" b="1" dirty="0"/>
                    <a:t>Urban areas</a:t>
                  </a:r>
                </a:p>
                <a:p>
                  <a:pPr algn="ctr"/>
                  <a:r>
                    <a:rPr lang="en-GB" sz="800" dirty="0"/>
                    <a:t>Baseline land cover</a:t>
                  </a:r>
                </a:p>
                <a:p>
                  <a:pPr algn="ctr"/>
                  <a:r>
                    <a:rPr lang="en-GB" sz="800" dirty="0"/>
                    <a:t>Future defined by urban model</a:t>
                  </a:r>
                </a:p>
              </p:txBody>
            </p:sp>
            <p:sp>
              <p:nvSpPr>
                <p:cNvPr id="58" name="Oval 57">
                  <a:extLst>
                    <a:ext uri="{FF2B5EF4-FFF2-40B4-BE49-F238E27FC236}">
                      <a16:creationId xmlns:a16="http://schemas.microsoft.com/office/drawing/2014/main" id="{DF097F80-5435-45C7-AB2F-33D6AF40B9EA}"/>
                    </a:ext>
                  </a:extLst>
                </p:cNvPr>
                <p:cNvSpPr/>
                <p:nvPr/>
              </p:nvSpPr>
              <p:spPr>
                <a:xfrm>
                  <a:off x="6121373" y="1084915"/>
                  <a:ext cx="1363833" cy="2386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1" name="Straight Arrow Connector 20">
                <a:extLst>
                  <a:ext uri="{FF2B5EF4-FFF2-40B4-BE49-F238E27FC236}">
                    <a16:creationId xmlns:a16="http://schemas.microsoft.com/office/drawing/2014/main" id="{FD6C08EB-7286-4527-BAD9-0C5F228865D0}"/>
                  </a:ext>
                </a:extLst>
              </p:cNvPr>
              <p:cNvCxnSpPr>
                <a:cxnSpLocks/>
                <a:stCxn id="50" idx="2"/>
                <a:endCxn id="54" idx="6"/>
              </p:cNvCxnSpPr>
              <p:nvPr/>
            </p:nvCxnSpPr>
            <p:spPr>
              <a:xfrm flipH="1">
                <a:off x="7047698" y="3149181"/>
                <a:ext cx="661163" cy="1739964"/>
              </a:xfrm>
              <a:prstGeom prst="straightConnector1">
                <a:avLst/>
              </a:prstGeom>
              <a:ln>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4C1F6138-4267-4F43-BBE0-73C2F2A0EF11}"/>
                  </a:ext>
                </a:extLst>
              </p:cNvPr>
              <p:cNvSpPr txBox="1"/>
              <p:nvPr/>
            </p:nvSpPr>
            <p:spPr>
              <a:xfrm>
                <a:off x="5461495" y="3863142"/>
                <a:ext cx="1468672" cy="584775"/>
              </a:xfrm>
              <a:prstGeom prst="rect">
                <a:avLst/>
              </a:prstGeom>
              <a:noFill/>
              <a:ln>
                <a:solidFill>
                  <a:schemeClr val="tx1"/>
                </a:solidFill>
              </a:ln>
            </p:spPr>
            <p:txBody>
              <a:bodyPr wrap="none" rtlCol="0">
                <a:spAutoFit/>
              </a:bodyPr>
              <a:lstStyle/>
              <a:p>
                <a:pPr algn="ctr"/>
                <a:r>
                  <a:rPr lang="en-GB" sz="800" b="1" dirty="0"/>
                  <a:t>Behaviours</a:t>
                </a:r>
              </a:p>
              <a:p>
                <a:pPr algn="ctr"/>
                <a:r>
                  <a:rPr lang="en-GB" sz="800" dirty="0"/>
                  <a:t>Social networks</a:t>
                </a:r>
              </a:p>
              <a:p>
                <a:pPr algn="ctr"/>
                <a:r>
                  <a:rPr lang="en-GB" sz="800" dirty="0"/>
                  <a:t>Willingness to change land use</a:t>
                </a:r>
              </a:p>
              <a:p>
                <a:pPr algn="ctr"/>
                <a:r>
                  <a:rPr lang="en-GB" sz="800" dirty="0"/>
                  <a:t>Individual heterogeneity</a:t>
                </a:r>
              </a:p>
            </p:txBody>
          </p:sp>
          <p:cxnSp>
            <p:nvCxnSpPr>
              <p:cNvPr id="23" name="Straight Arrow Connector 22">
                <a:extLst>
                  <a:ext uri="{FF2B5EF4-FFF2-40B4-BE49-F238E27FC236}">
                    <a16:creationId xmlns:a16="http://schemas.microsoft.com/office/drawing/2014/main" id="{C6BA7552-375F-4F02-A9A2-B2F002B60FB7}"/>
                  </a:ext>
                </a:extLst>
              </p:cNvPr>
              <p:cNvCxnSpPr>
                <a:cxnSpLocks/>
                <a:stCxn id="54" idx="2"/>
                <a:endCxn id="46" idx="5"/>
              </p:cNvCxnSpPr>
              <p:nvPr/>
            </p:nvCxnSpPr>
            <p:spPr>
              <a:xfrm flipH="1" flipV="1">
                <a:off x="4500701" y="4405111"/>
                <a:ext cx="854831" cy="484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4A58EED-1F79-4F68-8016-2DC84034C87E}"/>
                  </a:ext>
                </a:extLst>
              </p:cNvPr>
              <p:cNvCxnSpPr>
                <a:cxnSpLocks/>
                <a:stCxn id="50" idx="2"/>
                <a:endCxn id="22" idx="3"/>
              </p:cNvCxnSpPr>
              <p:nvPr/>
            </p:nvCxnSpPr>
            <p:spPr>
              <a:xfrm flipH="1">
                <a:off x="6930167" y="3149181"/>
                <a:ext cx="778694" cy="1006349"/>
              </a:xfrm>
              <a:prstGeom prst="straightConnector1">
                <a:avLst/>
              </a:prstGeom>
              <a:ln>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A674745A-10E1-4468-9CE2-3F58141A8D71}"/>
                  </a:ext>
                </a:extLst>
              </p:cNvPr>
              <p:cNvGrpSpPr/>
              <p:nvPr/>
            </p:nvGrpSpPr>
            <p:grpSpPr>
              <a:xfrm>
                <a:off x="2656060" y="3962854"/>
                <a:ext cx="846590" cy="215444"/>
                <a:chOff x="2503415" y="2263878"/>
                <a:chExt cx="846590" cy="215444"/>
              </a:xfrm>
            </p:grpSpPr>
            <p:cxnSp>
              <p:nvCxnSpPr>
                <p:cNvPr id="55" name="Straight Arrow Connector 54">
                  <a:extLst>
                    <a:ext uri="{FF2B5EF4-FFF2-40B4-BE49-F238E27FC236}">
                      <a16:creationId xmlns:a16="http://schemas.microsoft.com/office/drawing/2014/main" id="{EDF089A5-6FED-4912-9E3E-7741D6448F7E}"/>
                    </a:ext>
                  </a:extLst>
                </p:cNvPr>
                <p:cNvCxnSpPr>
                  <a:cxnSpLocks/>
                </p:cNvCxnSpPr>
                <p:nvPr/>
              </p:nvCxnSpPr>
              <p:spPr>
                <a:xfrm flipV="1">
                  <a:off x="2510644" y="2441779"/>
                  <a:ext cx="839361" cy="3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328915C8-A7AE-45D1-9ECF-28C33CFD605A}"/>
                    </a:ext>
                  </a:extLst>
                </p:cNvPr>
                <p:cNvSpPr/>
                <p:nvPr/>
              </p:nvSpPr>
              <p:spPr>
                <a:xfrm>
                  <a:off x="2503415" y="2263878"/>
                  <a:ext cx="816249" cy="215444"/>
                </a:xfrm>
                <a:prstGeom prst="rect">
                  <a:avLst/>
                </a:prstGeom>
              </p:spPr>
              <p:txBody>
                <a:bodyPr wrap="square">
                  <a:spAutoFit/>
                </a:bodyPr>
                <a:lstStyle/>
                <a:p>
                  <a:r>
                    <a:rPr lang="en-GB" sz="800" i="1" dirty="0"/>
                    <a:t>Translated into</a:t>
                  </a:r>
                </a:p>
              </p:txBody>
            </p:sp>
          </p:grpSp>
          <p:sp>
            <p:nvSpPr>
              <p:cNvPr id="26" name="Rectangle 25">
                <a:extLst>
                  <a:ext uri="{FF2B5EF4-FFF2-40B4-BE49-F238E27FC236}">
                    <a16:creationId xmlns:a16="http://schemas.microsoft.com/office/drawing/2014/main" id="{1045C770-FDE5-4B15-88CB-753EE22D42AC}"/>
                  </a:ext>
                </a:extLst>
              </p:cNvPr>
              <p:cNvSpPr/>
              <p:nvPr/>
            </p:nvSpPr>
            <p:spPr>
              <a:xfrm>
                <a:off x="3442854" y="3326978"/>
                <a:ext cx="689285" cy="215444"/>
              </a:xfrm>
              <a:prstGeom prst="rect">
                <a:avLst/>
              </a:prstGeom>
            </p:spPr>
            <p:txBody>
              <a:bodyPr wrap="square">
                <a:spAutoFit/>
              </a:bodyPr>
              <a:lstStyle/>
              <a:p>
                <a:r>
                  <a:rPr lang="en-GB" sz="800" i="1" dirty="0"/>
                  <a:t>supply</a:t>
                </a:r>
              </a:p>
            </p:txBody>
          </p:sp>
          <p:sp>
            <p:nvSpPr>
              <p:cNvPr id="27" name="Rectangle 26">
                <a:extLst>
                  <a:ext uri="{FF2B5EF4-FFF2-40B4-BE49-F238E27FC236}">
                    <a16:creationId xmlns:a16="http://schemas.microsoft.com/office/drawing/2014/main" id="{2BB76505-98C7-497A-9F77-4911263900CC}"/>
                  </a:ext>
                </a:extLst>
              </p:cNvPr>
              <p:cNvSpPr/>
              <p:nvPr/>
            </p:nvSpPr>
            <p:spPr>
              <a:xfrm>
                <a:off x="3520804" y="4960643"/>
                <a:ext cx="582250" cy="215444"/>
              </a:xfrm>
              <a:prstGeom prst="rect">
                <a:avLst/>
              </a:prstGeom>
            </p:spPr>
            <p:txBody>
              <a:bodyPr wrap="square">
                <a:spAutoFit/>
              </a:bodyPr>
              <a:lstStyle/>
              <a:p>
                <a:r>
                  <a:rPr lang="en-GB" sz="800" i="1" dirty="0"/>
                  <a:t>masks</a:t>
                </a:r>
              </a:p>
            </p:txBody>
          </p:sp>
          <p:grpSp>
            <p:nvGrpSpPr>
              <p:cNvPr id="28" name="Group 27">
                <a:extLst>
                  <a:ext uri="{FF2B5EF4-FFF2-40B4-BE49-F238E27FC236}">
                    <a16:creationId xmlns:a16="http://schemas.microsoft.com/office/drawing/2014/main" id="{FC0A2885-9C90-492F-99FC-4466FA6A6575}"/>
                  </a:ext>
                </a:extLst>
              </p:cNvPr>
              <p:cNvGrpSpPr/>
              <p:nvPr/>
            </p:nvGrpSpPr>
            <p:grpSpPr>
              <a:xfrm>
                <a:off x="5113204" y="4525532"/>
                <a:ext cx="2175617" cy="727226"/>
                <a:chOff x="6224562" y="1544833"/>
                <a:chExt cx="1862979" cy="507365"/>
              </a:xfrm>
            </p:grpSpPr>
            <p:sp>
              <p:nvSpPr>
                <p:cNvPr id="53" name="TextBox 52">
                  <a:extLst>
                    <a:ext uri="{FF2B5EF4-FFF2-40B4-BE49-F238E27FC236}">
                      <a16:creationId xmlns:a16="http://schemas.microsoft.com/office/drawing/2014/main" id="{C8A79263-98BE-4869-B8B8-861E66D531FF}"/>
                    </a:ext>
                  </a:extLst>
                </p:cNvPr>
                <p:cNvSpPr txBox="1"/>
                <p:nvPr/>
              </p:nvSpPr>
              <p:spPr>
                <a:xfrm>
                  <a:off x="6224562" y="1615606"/>
                  <a:ext cx="1862979" cy="322091"/>
                </a:xfrm>
                <a:prstGeom prst="rect">
                  <a:avLst/>
                </a:prstGeom>
                <a:noFill/>
                <a:ln>
                  <a:solidFill>
                    <a:schemeClr val="bg1"/>
                  </a:solidFill>
                </a:ln>
              </p:spPr>
              <p:txBody>
                <a:bodyPr wrap="square" rtlCol="0">
                  <a:spAutoFit/>
                </a:bodyPr>
                <a:lstStyle/>
                <a:p>
                  <a:pPr algn="ctr"/>
                  <a:r>
                    <a:rPr lang="en-GB" sz="800" b="1" dirty="0" err="1">
                      <a:ln w="0"/>
                    </a:rPr>
                    <a:t>Suitabilities</a:t>
                  </a:r>
                  <a:endParaRPr lang="en-GB" sz="800" b="1" dirty="0">
                    <a:ln w="0"/>
                  </a:endParaRPr>
                </a:p>
                <a:p>
                  <a:pPr algn="ctr"/>
                  <a:r>
                    <a:rPr lang="en-GB" sz="800" dirty="0">
                      <a:ln w="0"/>
                    </a:rPr>
                    <a:t>Arable, pastoral from statistical model</a:t>
                  </a:r>
                </a:p>
                <a:p>
                  <a:pPr algn="ctr"/>
                  <a:r>
                    <a:rPr lang="en-GB" sz="800" dirty="0">
                      <a:ln w="0"/>
                    </a:rPr>
                    <a:t>Forest types from ESC model</a:t>
                  </a:r>
                </a:p>
              </p:txBody>
            </p:sp>
            <p:sp>
              <p:nvSpPr>
                <p:cNvPr id="54" name="Oval 53">
                  <a:extLst>
                    <a:ext uri="{FF2B5EF4-FFF2-40B4-BE49-F238E27FC236}">
                      <a16:creationId xmlns:a16="http://schemas.microsoft.com/office/drawing/2014/main" id="{99832778-7138-45A5-84BC-FF3DD1C19143}"/>
                    </a:ext>
                  </a:extLst>
                </p:cNvPr>
                <p:cNvSpPr/>
                <p:nvPr/>
              </p:nvSpPr>
              <p:spPr>
                <a:xfrm>
                  <a:off x="6432067" y="1544833"/>
                  <a:ext cx="1449000" cy="5073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Rectangle 28">
                <a:extLst>
                  <a:ext uri="{FF2B5EF4-FFF2-40B4-BE49-F238E27FC236}">
                    <a16:creationId xmlns:a16="http://schemas.microsoft.com/office/drawing/2014/main" id="{79B20B72-3BFE-4E16-8B52-95B239D63BC2}"/>
                  </a:ext>
                </a:extLst>
              </p:cNvPr>
              <p:cNvSpPr/>
              <p:nvPr/>
            </p:nvSpPr>
            <p:spPr>
              <a:xfrm>
                <a:off x="4618861" y="3963244"/>
                <a:ext cx="816249" cy="215444"/>
              </a:xfrm>
              <a:prstGeom prst="rect">
                <a:avLst/>
              </a:prstGeom>
            </p:spPr>
            <p:txBody>
              <a:bodyPr wrap="square">
                <a:spAutoFit/>
              </a:bodyPr>
              <a:lstStyle/>
              <a:p>
                <a:r>
                  <a:rPr lang="en-GB" sz="800" i="1" dirty="0"/>
                  <a:t>Parameterise</a:t>
                </a:r>
              </a:p>
            </p:txBody>
          </p:sp>
          <p:cxnSp>
            <p:nvCxnSpPr>
              <p:cNvPr id="30" name="Straight Arrow Connector 29">
                <a:extLst>
                  <a:ext uri="{FF2B5EF4-FFF2-40B4-BE49-F238E27FC236}">
                    <a16:creationId xmlns:a16="http://schemas.microsoft.com/office/drawing/2014/main" id="{A1C39C12-DA90-47F1-BA7E-EF490D4227B2}"/>
                  </a:ext>
                </a:extLst>
              </p:cNvPr>
              <p:cNvCxnSpPr>
                <a:cxnSpLocks/>
              </p:cNvCxnSpPr>
              <p:nvPr/>
            </p:nvCxnSpPr>
            <p:spPr>
              <a:xfrm>
                <a:off x="3073752" y="1672164"/>
                <a:ext cx="562296" cy="768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1DEC87C-BA08-430E-91BA-5C9EE2E58FB0}"/>
                  </a:ext>
                </a:extLst>
              </p:cNvPr>
              <p:cNvSpPr/>
              <p:nvPr/>
            </p:nvSpPr>
            <p:spPr>
              <a:xfrm>
                <a:off x="2407390" y="1853948"/>
                <a:ext cx="934369" cy="215444"/>
              </a:xfrm>
              <a:prstGeom prst="rect">
                <a:avLst/>
              </a:prstGeom>
            </p:spPr>
            <p:txBody>
              <a:bodyPr wrap="square">
                <a:spAutoFit/>
              </a:bodyPr>
              <a:lstStyle/>
              <a:p>
                <a:r>
                  <a:rPr lang="en-GB" sz="800" i="1" dirty="0"/>
                  <a:t>UK food demands</a:t>
                </a:r>
              </a:p>
            </p:txBody>
          </p:sp>
          <p:cxnSp>
            <p:nvCxnSpPr>
              <p:cNvPr id="32" name="Straight Arrow Connector 31">
                <a:extLst>
                  <a:ext uri="{FF2B5EF4-FFF2-40B4-BE49-F238E27FC236}">
                    <a16:creationId xmlns:a16="http://schemas.microsoft.com/office/drawing/2014/main" id="{8D44BD29-F505-4E13-AFEF-FB47F6459F66}"/>
                  </a:ext>
                </a:extLst>
              </p:cNvPr>
              <p:cNvCxnSpPr>
                <a:cxnSpLocks/>
              </p:cNvCxnSpPr>
              <p:nvPr/>
            </p:nvCxnSpPr>
            <p:spPr>
              <a:xfrm>
                <a:off x="4218298" y="2948739"/>
                <a:ext cx="0" cy="89825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3" name="Rectangle 32">
                <a:extLst>
                  <a:ext uri="{FF2B5EF4-FFF2-40B4-BE49-F238E27FC236}">
                    <a16:creationId xmlns:a16="http://schemas.microsoft.com/office/drawing/2014/main" id="{EAEBC9B8-F607-49D9-9821-4B56151621A1}"/>
                  </a:ext>
                </a:extLst>
              </p:cNvPr>
              <p:cNvSpPr/>
              <p:nvPr/>
            </p:nvSpPr>
            <p:spPr>
              <a:xfrm>
                <a:off x="4167088" y="3323232"/>
                <a:ext cx="689285" cy="215444"/>
              </a:xfrm>
              <a:prstGeom prst="rect">
                <a:avLst/>
              </a:prstGeom>
            </p:spPr>
            <p:txBody>
              <a:bodyPr wrap="square">
                <a:spAutoFit/>
              </a:bodyPr>
              <a:lstStyle/>
              <a:p>
                <a:r>
                  <a:rPr lang="en-GB" sz="800" i="1" dirty="0"/>
                  <a:t>demand</a:t>
                </a:r>
              </a:p>
            </p:txBody>
          </p:sp>
          <p:sp>
            <p:nvSpPr>
              <p:cNvPr id="34" name="TextBox 33">
                <a:extLst>
                  <a:ext uri="{FF2B5EF4-FFF2-40B4-BE49-F238E27FC236}">
                    <a16:creationId xmlns:a16="http://schemas.microsoft.com/office/drawing/2014/main" id="{C5D21A7C-2FDE-4C11-B640-4AB0867F558A}"/>
                  </a:ext>
                </a:extLst>
              </p:cNvPr>
              <p:cNvSpPr txBox="1"/>
              <p:nvPr/>
            </p:nvSpPr>
            <p:spPr>
              <a:xfrm>
                <a:off x="4055750" y="908423"/>
                <a:ext cx="1862979" cy="461665"/>
              </a:xfrm>
              <a:prstGeom prst="rect">
                <a:avLst/>
              </a:prstGeom>
              <a:noFill/>
              <a:ln>
                <a:solidFill>
                  <a:schemeClr val="tx1"/>
                </a:solidFill>
              </a:ln>
            </p:spPr>
            <p:txBody>
              <a:bodyPr wrap="square" rtlCol="0">
                <a:spAutoFit/>
              </a:bodyPr>
              <a:lstStyle/>
              <a:p>
                <a:pPr algn="ctr"/>
                <a:r>
                  <a:rPr lang="en-GB" sz="800" b="1" dirty="0">
                    <a:ln w="0"/>
                  </a:rPr>
                  <a:t>Societal requirements</a:t>
                </a:r>
              </a:p>
              <a:p>
                <a:pPr algn="ctr"/>
                <a:r>
                  <a:rPr lang="en-GB" sz="800" dirty="0">
                    <a:ln w="0"/>
                  </a:rPr>
                  <a:t>provisioning, regulating, cultural and supporting services</a:t>
                </a:r>
              </a:p>
            </p:txBody>
          </p:sp>
          <p:cxnSp>
            <p:nvCxnSpPr>
              <p:cNvPr id="35" name="Straight Arrow Connector 34">
                <a:extLst>
                  <a:ext uri="{FF2B5EF4-FFF2-40B4-BE49-F238E27FC236}">
                    <a16:creationId xmlns:a16="http://schemas.microsoft.com/office/drawing/2014/main" id="{4187276F-27F5-414B-918C-31DE8C406518}"/>
                  </a:ext>
                </a:extLst>
              </p:cNvPr>
              <p:cNvCxnSpPr>
                <a:cxnSpLocks/>
              </p:cNvCxnSpPr>
              <p:nvPr/>
            </p:nvCxnSpPr>
            <p:spPr>
              <a:xfrm flipH="1">
                <a:off x="4454792" y="1469282"/>
                <a:ext cx="572193" cy="984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06E68F9C-6CA8-4E00-9941-15F920CF226F}"/>
                  </a:ext>
                </a:extLst>
              </p:cNvPr>
              <p:cNvSpPr/>
              <p:nvPr/>
            </p:nvSpPr>
            <p:spPr>
              <a:xfrm>
                <a:off x="4690144" y="1853948"/>
                <a:ext cx="1105287" cy="215444"/>
              </a:xfrm>
              <a:prstGeom prst="rect">
                <a:avLst/>
              </a:prstGeom>
            </p:spPr>
            <p:txBody>
              <a:bodyPr wrap="square">
                <a:spAutoFit/>
              </a:bodyPr>
              <a:lstStyle/>
              <a:p>
                <a:r>
                  <a:rPr lang="en-GB" sz="800" i="1" dirty="0"/>
                  <a:t>Non-food demands</a:t>
                </a:r>
              </a:p>
            </p:txBody>
          </p:sp>
          <p:cxnSp>
            <p:nvCxnSpPr>
              <p:cNvPr id="37" name="Straight Arrow Connector 36">
                <a:extLst>
                  <a:ext uri="{FF2B5EF4-FFF2-40B4-BE49-F238E27FC236}">
                    <a16:creationId xmlns:a16="http://schemas.microsoft.com/office/drawing/2014/main" id="{453FF7D8-EC2A-4D4F-AE88-9D13EF307C35}"/>
                  </a:ext>
                </a:extLst>
              </p:cNvPr>
              <p:cNvCxnSpPr>
                <a:cxnSpLocks/>
                <a:endCxn id="46" idx="5"/>
              </p:cNvCxnSpPr>
              <p:nvPr/>
            </p:nvCxnSpPr>
            <p:spPr>
              <a:xfrm flipH="1" flipV="1">
                <a:off x="4500701" y="4405111"/>
                <a:ext cx="828656" cy="886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37AF1F0E-E952-4676-88D0-827B3D43E8D5}"/>
                  </a:ext>
                </a:extLst>
              </p:cNvPr>
              <p:cNvGrpSpPr/>
              <p:nvPr/>
            </p:nvGrpSpPr>
            <p:grpSpPr>
              <a:xfrm>
                <a:off x="7126366" y="1928447"/>
                <a:ext cx="1187022" cy="1220734"/>
                <a:chOff x="7775173" y="1062844"/>
                <a:chExt cx="1187022" cy="1220734"/>
              </a:xfrm>
            </p:grpSpPr>
            <p:sp>
              <p:nvSpPr>
                <p:cNvPr id="48" name="TextBox 47">
                  <a:extLst>
                    <a:ext uri="{FF2B5EF4-FFF2-40B4-BE49-F238E27FC236}">
                      <a16:creationId xmlns:a16="http://schemas.microsoft.com/office/drawing/2014/main" id="{6F1A04A3-75A8-49C2-9179-5AA852A51B54}"/>
                    </a:ext>
                  </a:extLst>
                </p:cNvPr>
                <p:cNvSpPr txBox="1"/>
                <p:nvPr/>
              </p:nvSpPr>
              <p:spPr>
                <a:xfrm>
                  <a:off x="7838583" y="1062844"/>
                  <a:ext cx="1031051" cy="215444"/>
                </a:xfrm>
                <a:prstGeom prst="rect">
                  <a:avLst/>
                </a:prstGeom>
                <a:noFill/>
              </p:spPr>
              <p:txBody>
                <a:bodyPr wrap="none" rtlCol="0">
                  <a:spAutoFit/>
                </a:bodyPr>
                <a:lstStyle/>
                <a:p>
                  <a:pPr algn="ctr"/>
                  <a:r>
                    <a:rPr lang="en-GB" sz="800" b="1" dirty="0">
                      <a:solidFill>
                        <a:srgbClr val="00B0F0"/>
                      </a:solidFill>
                    </a:rPr>
                    <a:t>FUTURE SCENARIOS</a:t>
                  </a:r>
                </a:p>
              </p:txBody>
            </p:sp>
            <p:grpSp>
              <p:nvGrpSpPr>
                <p:cNvPr id="49" name="Group 48">
                  <a:extLst>
                    <a:ext uri="{FF2B5EF4-FFF2-40B4-BE49-F238E27FC236}">
                      <a16:creationId xmlns:a16="http://schemas.microsoft.com/office/drawing/2014/main" id="{FB8B51D0-BDFC-48C3-A460-34FA34D50F94}"/>
                    </a:ext>
                  </a:extLst>
                </p:cNvPr>
                <p:cNvGrpSpPr/>
                <p:nvPr/>
              </p:nvGrpSpPr>
              <p:grpSpPr>
                <a:xfrm>
                  <a:off x="7775173" y="1444777"/>
                  <a:ext cx="1187022" cy="467629"/>
                  <a:chOff x="5992396" y="1595313"/>
                  <a:chExt cx="1187022" cy="467629"/>
                </a:xfrm>
              </p:grpSpPr>
              <p:sp>
                <p:nvSpPr>
                  <p:cNvPr id="51" name="TextBox 50">
                    <a:extLst>
                      <a:ext uri="{FF2B5EF4-FFF2-40B4-BE49-F238E27FC236}">
                        <a16:creationId xmlns:a16="http://schemas.microsoft.com/office/drawing/2014/main" id="{E6624A11-8738-4003-88AA-8B3AFEDB5EC7}"/>
                      </a:ext>
                    </a:extLst>
                  </p:cNvPr>
                  <p:cNvSpPr txBox="1"/>
                  <p:nvPr/>
                </p:nvSpPr>
                <p:spPr>
                  <a:xfrm>
                    <a:off x="6277371" y="1595313"/>
                    <a:ext cx="595035" cy="461665"/>
                  </a:xfrm>
                  <a:prstGeom prst="rect">
                    <a:avLst/>
                  </a:prstGeom>
                  <a:noFill/>
                </p:spPr>
                <p:txBody>
                  <a:bodyPr wrap="none" rtlCol="0">
                    <a:spAutoFit/>
                  </a:bodyPr>
                  <a:lstStyle/>
                  <a:p>
                    <a:pPr algn="ctr"/>
                    <a:r>
                      <a:rPr lang="en-GB" sz="800" b="1" dirty="0">
                        <a:solidFill>
                          <a:schemeClr val="accent2">
                            <a:lumMod val="75000"/>
                          </a:schemeClr>
                        </a:solidFill>
                      </a:rPr>
                      <a:t>RCPs</a:t>
                    </a:r>
                  </a:p>
                  <a:p>
                    <a:pPr algn="ctr"/>
                    <a:r>
                      <a:rPr lang="en-GB" sz="800" dirty="0">
                        <a:solidFill>
                          <a:schemeClr val="accent2">
                            <a:lumMod val="75000"/>
                          </a:schemeClr>
                        </a:solidFill>
                      </a:rPr>
                      <a:t>HADGEM</a:t>
                    </a:r>
                  </a:p>
                  <a:p>
                    <a:pPr algn="ctr"/>
                    <a:endParaRPr lang="en-GB" sz="800" dirty="0">
                      <a:solidFill>
                        <a:schemeClr val="accent2">
                          <a:lumMod val="75000"/>
                        </a:schemeClr>
                      </a:solidFill>
                    </a:endParaRPr>
                  </a:p>
                </p:txBody>
              </p:sp>
              <p:sp>
                <p:nvSpPr>
                  <p:cNvPr id="52" name="Oval 51">
                    <a:extLst>
                      <a:ext uri="{FF2B5EF4-FFF2-40B4-BE49-F238E27FC236}">
                        <a16:creationId xmlns:a16="http://schemas.microsoft.com/office/drawing/2014/main" id="{E23C7089-FA72-446E-B52B-AE64CB9B4D1C}"/>
                      </a:ext>
                    </a:extLst>
                  </p:cNvPr>
                  <p:cNvSpPr/>
                  <p:nvPr/>
                </p:nvSpPr>
                <p:spPr>
                  <a:xfrm>
                    <a:off x="5992396" y="1601277"/>
                    <a:ext cx="1187022" cy="461665"/>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0" name="TextBox 49">
                  <a:extLst>
                    <a:ext uri="{FF2B5EF4-FFF2-40B4-BE49-F238E27FC236}">
                      <a16:creationId xmlns:a16="http://schemas.microsoft.com/office/drawing/2014/main" id="{71C789A1-8178-439A-AE95-1C8BBE903A92}"/>
                    </a:ext>
                  </a:extLst>
                </p:cNvPr>
                <p:cNvSpPr txBox="1"/>
                <p:nvPr/>
              </p:nvSpPr>
              <p:spPr>
                <a:xfrm>
                  <a:off x="7801265" y="1945024"/>
                  <a:ext cx="1112805" cy="338554"/>
                </a:xfrm>
                <a:prstGeom prst="rect">
                  <a:avLst/>
                </a:prstGeom>
                <a:noFill/>
                <a:ln>
                  <a:solidFill>
                    <a:schemeClr val="accent4">
                      <a:lumMod val="75000"/>
                    </a:schemeClr>
                  </a:solidFill>
                </a:ln>
              </p:spPr>
              <p:txBody>
                <a:bodyPr wrap="none" rtlCol="0">
                  <a:spAutoFit/>
                </a:bodyPr>
                <a:lstStyle/>
                <a:p>
                  <a:pPr algn="ctr"/>
                  <a:r>
                    <a:rPr lang="en-GB" sz="800" b="1" dirty="0">
                      <a:solidFill>
                        <a:schemeClr val="accent4">
                          <a:lumMod val="75000"/>
                        </a:schemeClr>
                      </a:solidFill>
                    </a:rPr>
                    <a:t>SSPs</a:t>
                  </a:r>
                </a:p>
                <a:p>
                  <a:pPr algn="ctr"/>
                  <a:r>
                    <a:rPr lang="en-GB" sz="800" dirty="0">
                      <a:solidFill>
                        <a:schemeClr val="accent4">
                          <a:lumMod val="75000"/>
                        </a:schemeClr>
                      </a:solidFill>
                    </a:rPr>
                    <a:t>Stakeholder storylines</a:t>
                  </a:r>
                </a:p>
              </p:txBody>
            </p:sp>
          </p:grpSp>
          <p:sp>
            <p:nvSpPr>
              <p:cNvPr id="39" name="TextBox 38">
                <a:extLst>
                  <a:ext uri="{FF2B5EF4-FFF2-40B4-BE49-F238E27FC236}">
                    <a16:creationId xmlns:a16="http://schemas.microsoft.com/office/drawing/2014/main" id="{F374488B-66D3-4FDF-AA68-1064837A3F9C}"/>
                  </a:ext>
                </a:extLst>
              </p:cNvPr>
              <p:cNvSpPr txBox="1"/>
              <p:nvPr/>
            </p:nvSpPr>
            <p:spPr>
              <a:xfrm>
                <a:off x="1165060" y="3641903"/>
                <a:ext cx="764953" cy="215444"/>
              </a:xfrm>
              <a:prstGeom prst="rect">
                <a:avLst/>
              </a:prstGeom>
              <a:noFill/>
            </p:spPr>
            <p:txBody>
              <a:bodyPr wrap="none" rtlCol="0">
                <a:spAutoFit/>
              </a:bodyPr>
              <a:lstStyle/>
              <a:p>
                <a:pPr algn="ctr"/>
                <a:r>
                  <a:rPr lang="en-GB" sz="800" b="1" dirty="0">
                    <a:solidFill>
                      <a:srgbClr val="00B0F0"/>
                    </a:solidFill>
                  </a:rPr>
                  <a:t>PRESENT DAY</a:t>
                </a:r>
              </a:p>
            </p:txBody>
          </p:sp>
          <p:cxnSp>
            <p:nvCxnSpPr>
              <p:cNvPr id="40" name="Straight Arrow Connector 39">
                <a:extLst>
                  <a:ext uri="{FF2B5EF4-FFF2-40B4-BE49-F238E27FC236}">
                    <a16:creationId xmlns:a16="http://schemas.microsoft.com/office/drawing/2014/main" id="{C0C2C7C8-0A9B-4705-9A50-23A77899D7F9}"/>
                  </a:ext>
                </a:extLst>
              </p:cNvPr>
              <p:cNvCxnSpPr>
                <a:cxnSpLocks/>
                <a:stCxn id="50" idx="2"/>
                <a:endCxn id="16" idx="3"/>
              </p:cNvCxnSpPr>
              <p:nvPr/>
            </p:nvCxnSpPr>
            <p:spPr>
              <a:xfrm flipH="1">
                <a:off x="7196460" y="3149181"/>
                <a:ext cx="512401" cy="2317571"/>
              </a:xfrm>
              <a:prstGeom prst="straightConnector1">
                <a:avLst/>
              </a:prstGeom>
              <a:ln>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16A4E80C-0B2A-44BC-82FA-44DD78C0A2BA}"/>
                  </a:ext>
                </a:extLst>
              </p:cNvPr>
              <p:cNvCxnSpPr>
                <a:cxnSpLocks/>
                <a:stCxn id="50" idx="2"/>
                <a:endCxn id="58" idx="6"/>
              </p:cNvCxnSpPr>
              <p:nvPr/>
            </p:nvCxnSpPr>
            <p:spPr>
              <a:xfrm rot="5400000">
                <a:off x="4795756" y="2869428"/>
                <a:ext cx="2633352" cy="3192858"/>
              </a:xfrm>
              <a:prstGeom prst="bentConnector2">
                <a:avLst/>
              </a:prstGeom>
              <a:ln>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3F6CD64F-B4AB-411B-8127-949C1E75F264}"/>
                  </a:ext>
                </a:extLst>
              </p:cNvPr>
              <p:cNvCxnSpPr>
                <a:cxnSpLocks/>
                <a:stCxn id="50" idx="3"/>
                <a:endCxn id="34" idx="3"/>
              </p:cNvCxnSpPr>
              <p:nvPr/>
            </p:nvCxnSpPr>
            <p:spPr>
              <a:xfrm flipH="1" flipV="1">
                <a:off x="5918729" y="1139256"/>
                <a:ext cx="2346534" cy="1840648"/>
              </a:xfrm>
              <a:prstGeom prst="bentConnector3">
                <a:avLst>
                  <a:gd name="adj1" fmla="val -9742"/>
                </a:avLst>
              </a:prstGeom>
              <a:ln>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05D1F5A4-3012-4E5B-A809-82DD1B1CFE45}"/>
                  </a:ext>
                </a:extLst>
              </p:cNvPr>
              <p:cNvCxnSpPr>
                <a:cxnSpLocks/>
                <a:stCxn id="52" idx="6"/>
                <a:endCxn id="75" idx="0"/>
              </p:cNvCxnSpPr>
              <p:nvPr/>
            </p:nvCxnSpPr>
            <p:spPr>
              <a:xfrm flipH="1" flipV="1">
                <a:off x="3023603" y="668491"/>
                <a:ext cx="5289785" cy="1878686"/>
              </a:xfrm>
              <a:prstGeom prst="bentConnector4">
                <a:avLst>
                  <a:gd name="adj1" fmla="val -7811"/>
                  <a:gd name="adj2" fmla="val 112168"/>
                </a:avLst>
              </a:prstGeom>
              <a:ln>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AAD05099-3ACF-4317-84D9-8FFC191BA25F}"/>
                  </a:ext>
                </a:extLst>
              </p:cNvPr>
              <p:cNvCxnSpPr>
                <a:cxnSpLocks/>
                <a:stCxn id="52" idx="6"/>
              </p:cNvCxnSpPr>
              <p:nvPr/>
            </p:nvCxnSpPr>
            <p:spPr>
              <a:xfrm flipH="1">
                <a:off x="7073876" y="2547177"/>
                <a:ext cx="1239512" cy="2341968"/>
              </a:xfrm>
              <a:prstGeom prst="bentConnector4">
                <a:avLst>
                  <a:gd name="adj1" fmla="val -33332"/>
                  <a:gd name="adj2" fmla="val 100420"/>
                </a:avLst>
              </a:prstGeom>
              <a:ln>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5" name="Connector: Elbow 44">
                <a:extLst>
                  <a:ext uri="{FF2B5EF4-FFF2-40B4-BE49-F238E27FC236}">
                    <a16:creationId xmlns:a16="http://schemas.microsoft.com/office/drawing/2014/main" id="{F3BF2416-4A98-4F99-9022-1304533616F8}"/>
                  </a:ext>
                </a:extLst>
              </p:cNvPr>
              <p:cNvCxnSpPr>
                <a:cxnSpLocks/>
                <a:stCxn id="50" idx="3"/>
                <a:endCxn id="75" idx="7"/>
              </p:cNvCxnSpPr>
              <p:nvPr/>
            </p:nvCxnSpPr>
            <p:spPr>
              <a:xfrm flipH="1" flipV="1">
                <a:off x="3563532" y="807000"/>
                <a:ext cx="4701731" cy="2172904"/>
              </a:xfrm>
              <a:prstGeom prst="bentConnector4">
                <a:avLst>
                  <a:gd name="adj1" fmla="val -4862"/>
                  <a:gd name="adj2" fmla="val 100294"/>
                </a:avLst>
              </a:prstGeom>
              <a:ln>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70560809-AD8C-42F9-A4B2-CF6A36EBCCB8}"/>
                  </a:ext>
                </a:extLst>
              </p:cNvPr>
              <p:cNvSpPr/>
              <p:nvPr/>
            </p:nvSpPr>
            <p:spPr>
              <a:xfrm>
                <a:off x="3478293" y="3846725"/>
                <a:ext cx="1197826" cy="654190"/>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10355852-4F32-4DFF-8EA6-8F72ABE14F93}"/>
                  </a:ext>
                </a:extLst>
              </p:cNvPr>
              <p:cNvSpPr txBox="1"/>
              <p:nvPr/>
            </p:nvSpPr>
            <p:spPr>
              <a:xfrm>
                <a:off x="4393953" y="3631548"/>
                <a:ext cx="907410" cy="338554"/>
              </a:xfrm>
              <a:prstGeom prst="rect">
                <a:avLst/>
              </a:prstGeom>
              <a:noFill/>
            </p:spPr>
            <p:txBody>
              <a:bodyPr wrap="square" rtlCol="0">
                <a:spAutoFit/>
              </a:bodyPr>
              <a:lstStyle/>
              <a:p>
                <a:pPr algn="ctr"/>
                <a:r>
                  <a:rPr lang="en-GB" sz="800" b="1" dirty="0">
                    <a:solidFill>
                      <a:srgbClr val="FF0000"/>
                    </a:solidFill>
                  </a:rPr>
                  <a:t>CRAFTY core: Land use change</a:t>
                </a:r>
              </a:p>
            </p:txBody>
          </p:sp>
        </p:grpSp>
      </p:grpSp>
      <p:sp>
        <p:nvSpPr>
          <p:cNvPr id="76" name="TextBox 75">
            <a:extLst>
              <a:ext uri="{FF2B5EF4-FFF2-40B4-BE49-F238E27FC236}">
                <a16:creationId xmlns:a16="http://schemas.microsoft.com/office/drawing/2014/main" id="{8681BCD0-A7A8-4509-B56F-63DC511D3B8C}"/>
              </a:ext>
            </a:extLst>
          </p:cNvPr>
          <p:cNvSpPr txBox="1"/>
          <p:nvPr/>
        </p:nvSpPr>
        <p:spPr>
          <a:xfrm>
            <a:off x="254436" y="775695"/>
            <a:ext cx="2931851" cy="1323439"/>
          </a:xfrm>
          <a:prstGeom prst="rect">
            <a:avLst/>
          </a:prstGeom>
          <a:noFill/>
        </p:spPr>
        <p:txBody>
          <a:bodyPr wrap="square" rtlCol="0">
            <a:spAutoFit/>
          </a:bodyPr>
          <a:lstStyle/>
          <a:p>
            <a:r>
              <a:rPr lang="en-GB" sz="1600" dirty="0"/>
              <a:t>CRAFTY core model supplied by range of inputs from data and model sources (substitutable)</a:t>
            </a:r>
          </a:p>
          <a:p>
            <a:endParaRPr lang="en-GB" sz="1600" dirty="0"/>
          </a:p>
          <a:p>
            <a:r>
              <a:rPr lang="en-GB" sz="1600" dirty="0"/>
              <a:t> </a:t>
            </a:r>
          </a:p>
        </p:txBody>
      </p:sp>
    </p:spTree>
    <p:extLst>
      <p:ext uri="{BB962C8B-B14F-4D97-AF65-F5344CB8AC3E}">
        <p14:creationId xmlns:p14="http://schemas.microsoft.com/office/powerpoint/2010/main" val="396151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D4D14C-5FDE-47A5-9D93-CA0BE467DBD1}"/>
              </a:ext>
            </a:extLst>
          </p:cNvPr>
          <p:cNvSpPr txBox="1"/>
          <p:nvPr/>
        </p:nvSpPr>
        <p:spPr>
          <a:xfrm>
            <a:off x="286486" y="246131"/>
            <a:ext cx="3407509" cy="338554"/>
          </a:xfrm>
          <a:prstGeom prst="rect">
            <a:avLst/>
          </a:prstGeom>
          <a:noFill/>
        </p:spPr>
        <p:txBody>
          <a:bodyPr wrap="square" rtlCol="0">
            <a:spAutoFit/>
          </a:bodyPr>
          <a:lstStyle/>
          <a:p>
            <a:r>
              <a:rPr lang="en-GB" sz="1600" b="1" dirty="0"/>
              <a:t>CRAFTY GB scenarios</a:t>
            </a:r>
          </a:p>
        </p:txBody>
      </p:sp>
      <p:sp>
        <p:nvSpPr>
          <p:cNvPr id="76" name="TextBox 75">
            <a:extLst>
              <a:ext uri="{FF2B5EF4-FFF2-40B4-BE49-F238E27FC236}">
                <a16:creationId xmlns:a16="http://schemas.microsoft.com/office/drawing/2014/main" id="{8681BCD0-A7A8-4509-B56F-63DC511D3B8C}"/>
              </a:ext>
            </a:extLst>
          </p:cNvPr>
          <p:cNvSpPr txBox="1"/>
          <p:nvPr/>
        </p:nvSpPr>
        <p:spPr>
          <a:xfrm>
            <a:off x="254436" y="775695"/>
            <a:ext cx="2931851" cy="1077218"/>
          </a:xfrm>
          <a:prstGeom prst="rect">
            <a:avLst/>
          </a:prstGeom>
          <a:noFill/>
        </p:spPr>
        <p:txBody>
          <a:bodyPr wrap="square" rtlCol="0">
            <a:spAutoFit/>
          </a:bodyPr>
          <a:lstStyle/>
          <a:p>
            <a:r>
              <a:rPr lang="en-GB" sz="1600" dirty="0"/>
              <a:t>Currently operating over several scenario combinations:</a:t>
            </a:r>
          </a:p>
          <a:p>
            <a:endParaRPr lang="en-GB" sz="1600" dirty="0"/>
          </a:p>
          <a:p>
            <a:r>
              <a:rPr lang="en-GB" sz="1600" dirty="0"/>
              <a:t> </a:t>
            </a:r>
          </a:p>
        </p:txBody>
      </p:sp>
      <p:pic>
        <p:nvPicPr>
          <p:cNvPr id="4" name="Picture 3">
            <a:extLst>
              <a:ext uri="{FF2B5EF4-FFF2-40B4-BE49-F238E27FC236}">
                <a16:creationId xmlns:a16="http://schemas.microsoft.com/office/drawing/2014/main" id="{C5F9DB1B-23EE-41E3-AE86-55F068AC37B5}"/>
              </a:ext>
            </a:extLst>
          </p:cNvPr>
          <p:cNvPicPr>
            <a:picLocks noChangeAspect="1"/>
          </p:cNvPicPr>
          <p:nvPr/>
        </p:nvPicPr>
        <p:blipFill>
          <a:blip r:embed="rId2"/>
          <a:stretch>
            <a:fillRect/>
          </a:stretch>
        </p:blipFill>
        <p:spPr>
          <a:xfrm>
            <a:off x="331381" y="1419109"/>
            <a:ext cx="2671867" cy="804640"/>
          </a:xfrm>
          <a:prstGeom prst="rect">
            <a:avLst/>
          </a:prstGeom>
        </p:spPr>
      </p:pic>
      <p:sp>
        <p:nvSpPr>
          <p:cNvPr id="77" name="TextBox 76">
            <a:extLst>
              <a:ext uri="{FF2B5EF4-FFF2-40B4-BE49-F238E27FC236}">
                <a16:creationId xmlns:a16="http://schemas.microsoft.com/office/drawing/2014/main" id="{DF6FE57A-F3AA-4006-B6EB-45DE5A4F19EB}"/>
              </a:ext>
            </a:extLst>
          </p:cNvPr>
          <p:cNvSpPr txBox="1"/>
          <p:nvPr/>
        </p:nvSpPr>
        <p:spPr>
          <a:xfrm>
            <a:off x="283099" y="2328554"/>
            <a:ext cx="11074298" cy="4031873"/>
          </a:xfrm>
          <a:prstGeom prst="rect">
            <a:avLst/>
          </a:prstGeom>
          <a:noFill/>
        </p:spPr>
        <p:txBody>
          <a:bodyPr wrap="square" rtlCol="0">
            <a:spAutoFit/>
          </a:bodyPr>
          <a:lstStyle/>
          <a:p>
            <a:r>
              <a:rPr lang="en-GB" sz="1600" dirty="0"/>
              <a:t>Scenarios are implemented through a range of conditions:</a:t>
            </a:r>
          </a:p>
          <a:p>
            <a:pPr marL="285750" indent="-285750">
              <a:buFont typeface="Arial" panose="020B0604020202020204" pitchFamily="34" charset="0"/>
              <a:buChar char="•"/>
            </a:pPr>
            <a:r>
              <a:rPr lang="en-GB" sz="1600" b="1" dirty="0"/>
              <a:t>Climatic </a:t>
            </a:r>
            <a:r>
              <a:rPr lang="en-GB" sz="1600" dirty="0"/>
              <a:t>conditions affect</a:t>
            </a:r>
          </a:p>
          <a:p>
            <a:pPr marL="742950" lvl="1" indent="-285750">
              <a:buFont typeface="Arial" panose="020B0604020202020204" pitchFamily="34" charset="0"/>
              <a:buChar char="•"/>
            </a:pPr>
            <a:r>
              <a:rPr lang="en-GB" sz="1600" dirty="0"/>
              <a:t>Crop suitabilities/yields</a:t>
            </a:r>
          </a:p>
          <a:p>
            <a:pPr marL="742950" lvl="1" indent="-285750">
              <a:buFont typeface="Arial" panose="020B0604020202020204" pitchFamily="34" charset="0"/>
              <a:buChar char="•"/>
            </a:pPr>
            <a:r>
              <a:rPr lang="en-GB" sz="1600" dirty="0"/>
              <a:t>Tree species growth &amp; timber production</a:t>
            </a:r>
          </a:p>
          <a:p>
            <a:pPr marL="742950" lvl="1" indent="-285750">
              <a:buFont typeface="Arial" panose="020B0604020202020204" pitchFamily="34" charset="0"/>
              <a:buChar char="•"/>
            </a:pPr>
            <a:r>
              <a:rPr lang="en-GB" sz="1600" dirty="0"/>
              <a:t>Global production and trade demands</a:t>
            </a:r>
          </a:p>
          <a:p>
            <a:pPr marL="285750" indent="-285750">
              <a:buFont typeface="Arial" panose="020B0604020202020204" pitchFamily="34" charset="0"/>
              <a:buChar char="•"/>
            </a:pPr>
            <a:r>
              <a:rPr lang="en-GB" sz="1600" b="1" dirty="0"/>
              <a:t>Socio-economic </a:t>
            </a:r>
            <a:r>
              <a:rPr lang="en-GB" sz="1600" dirty="0"/>
              <a:t>conditions affect</a:t>
            </a:r>
          </a:p>
          <a:p>
            <a:pPr marL="742950" lvl="1" indent="-285750">
              <a:buFont typeface="Arial" panose="020B0604020202020204" pitchFamily="34" charset="0"/>
              <a:buChar char="•"/>
            </a:pPr>
            <a:r>
              <a:rPr lang="en-GB" sz="1600" dirty="0"/>
              <a:t>Human, social, financial &amp; manufactured capitals</a:t>
            </a:r>
          </a:p>
          <a:p>
            <a:pPr marL="742950" lvl="1" indent="-285750">
              <a:buFont typeface="Arial" panose="020B0604020202020204" pitchFamily="34" charset="0"/>
              <a:buChar char="•"/>
            </a:pPr>
            <a:r>
              <a:rPr lang="en-GB" sz="1600" dirty="0"/>
              <a:t>Forest &amp; crop yields through technology</a:t>
            </a:r>
          </a:p>
          <a:p>
            <a:pPr marL="742950" lvl="1" indent="-285750">
              <a:buFont typeface="Arial" panose="020B0604020202020204" pitchFamily="34" charset="0"/>
              <a:buChar char="•"/>
            </a:pPr>
            <a:r>
              <a:rPr lang="en-GB" sz="1600" dirty="0"/>
              <a:t>Societal demand for ecosystem services</a:t>
            </a:r>
          </a:p>
          <a:p>
            <a:pPr marL="742950" lvl="1" indent="-285750">
              <a:buFont typeface="Arial" panose="020B0604020202020204" pitchFamily="34" charset="0"/>
              <a:buChar char="•"/>
            </a:pPr>
            <a:r>
              <a:rPr lang="en-GB" sz="1600" dirty="0"/>
              <a:t>Valuation and benefits for ecosystem services</a:t>
            </a:r>
          </a:p>
          <a:p>
            <a:pPr marL="742950" lvl="1" indent="-285750">
              <a:buFont typeface="Arial" panose="020B0604020202020204" pitchFamily="34" charset="0"/>
              <a:buChar char="•"/>
            </a:pPr>
            <a:r>
              <a:rPr lang="en-GB" sz="1600" dirty="0"/>
              <a:t>Urban land areas</a:t>
            </a:r>
          </a:p>
          <a:p>
            <a:pPr marL="742950" lvl="1" indent="-285750">
              <a:buFont typeface="Arial" panose="020B0604020202020204" pitchFamily="34" charset="0"/>
              <a:buChar char="•"/>
            </a:pPr>
            <a:r>
              <a:rPr lang="en-GB" sz="1600" dirty="0"/>
              <a:t>Agent behaviours: production characteristics, responses to competition and demand, social networks &amp; knowledge</a:t>
            </a:r>
          </a:p>
          <a:p>
            <a:pPr marL="742950" lvl="1" indent="-285750">
              <a:buFont typeface="Arial" panose="020B0604020202020204" pitchFamily="34" charset="0"/>
              <a:buChar char="•"/>
            </a:pPr>
            <a:r>
              <a:rPr lang="en-GB" sz="1600" dirty="0"/>
              <a:t>Global production and trade</a:t>
            </a:r>
          </a:p>
          <a:p>
            <a:pPr marL="742950" lvl="1" indent="-285750">
              <a:buFont typeface="Arial" panose="020B0604020202020204" pitchFamily="34" charset="0"/>
              <a:buChar char="•"/>
            </a:pPr>
            <a:endParaRPr lang="en-GB" sz="1600" dirty="0"/>
          </a:p>
          <a:p>
            <a:endParaRPr lang="en-GB" sz="1600" dirty="0"/>
          </a:p>
          <a:p>
            <a:r>
              <a:rPr lang="en-GB" sz="1600" dirty="0"/>
              <a:t> </a:t>
            </a:r>
          </a:p>
        </p:txBody>
      </p:sp>
    </p:spTree>
    <p:extLst>
      <p:ext uri="{BB962C8B-B14F-4D97-AF65-F5344CB8AC3E}">
        <p14:creationId xmlns:p14="http://schemas.microsoft.com/office/powerpoint/2010/main" val="1235262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69B0C08-E840-4A90-8C0E-598A85646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92" y="0"/>
            <a:ext cx="2636882" cy="4544141"/>
          </a:xfrm>
          <a:prstGeom prst="rect">
            <a:avLst/>
          </a:prstGeom>
        </p:spPr>
      </p:pic>
      <p:sp>
        <p:nvSpPr>
          <p:cNvPr id="15" name="TextBox 14">
            <a:extLst>
              <a:ext uri="{FF2B5EF4-FFF2-40B4-BE49-F238E27FC236}">
                <a16:creationId xmlns:a16="http://schemas.microsoft.com/office/drawing/2014/main" id="{EBAE2B4A-F6B8-4AC2-8A8E-F787FE002A4E}"/>
              </a:ext>
            </a:extLst>
          </p:cNvPr>
          <p:cNvSpPr txBox="1"/>
          <p:nvPr/>
        </p:nvSpPr>
        <p:spPr>
          <a:xfrm>
            <a:off x="69493" y="211164"/>
            <a:ext cx="1359218" cy="369332"/>
          </a:xfrm>
          <a:prstGeom prst="rect">
            <a:avLst/>
          </a:prstGeom>
          <a:noFill/>
        </p:spPr>
        <p:txBody>
          <a:bodyPr wrap="none" rtlCol="0">
            <a:spAutoFit/>
          </a:bodyPr>
          <a:lstStyle/>
          <a:p>
            <a:r>
              <a:rPr lang="en-GB" dirty="0"/>
              <a:t>RCP2.6-SSP1</a:t>
            </a:r>
          </a:p>
        </p:txBody>
      </p:sp>
      <p:pic>
        <p:nvPicPr>
          <p:cNvPr id="35" name="Picture 34">
            <a:extLst>
              <a:ext uri="{FF2B5EF4-FFF2-40B4-BE49-F238E27FC236}">
                <a16:creationId xmlns:a16="http://schemas.microsoft.com/office/drawing/2014/main" id="{D01D4C7C-F0FD-48DE-B6C4-CD894C82B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444" y="2272070"/>
            <a:ext cx="2535893" cy="4544141"/>
          </a:xfrm>
          <a:prstGeom prst="rect">
            <a:avLst/>
          </a:prstGeom>
        </p:spPr>
      </p:pic>
      <p:pic>
        <p:nvPicPr>
          <p:cNvPr id="33" name="Picture 32">
            <a:extLst>
              <a:ext uri="{FF2B5EF4-FFF2-40B4-BE49-F238E27FC236}">
                <a16:creationId xmlns:a16="http://schemas.microsoft.com/office/drawing/2014/main" id="{4902A869-1280-46EB-BDFF-6316B86C1D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015" y="2311766"/>
            <a:ext cx="2572576" cy="4544141"/>
          </a:xfrm>
          <a:prstGeom prst="rect">
            <a:avLst/>
          </a:prstGeom>
        </p:spPr>
      </p:pic>
      <p:sp>
        <p:nvSpPr>
          <p:cNvPr id="16" name="TextBox 15">
            <a:extLst>
              <a:ext uri="{FF2B5EF4-FFF2-40B4-BE49-F238E27FC236}">
                <a16:creationId xmlns:a16="http://schemas.microsoft.com/office/drawing/2014/main" id="{34642EFD-4203-41B8-B597-D7F21AA01D1F}"/>
              </a:ext>
            </a:extLst>
          </p:cNvPr>
          <p:cNvSpPr txBox="1"/>
          <p:nvPr/>
        </p:nvSpPr>
        <p:spPr>
          <a:xfrm>
            <a:off x="2241505" y="2575822"/>
            <a:ext cx="1359218" cy="369332"/>
          </a:xfrm>
          <a:prstGeom prst="rect">
            <a:avLst/>
          </a:prstGeom>
          <a:noFill/>
        </p:spPr>
        <p:txBody>
          <a:bodyPr wrap="none" rtlCol="0">
            <a:spAutoFit/>
          </a:bodyPr>
          <a:lstStyle/>
          <a:p>
            <a:r>
              <a:rPr lang="en-GB" dirty="0"/>
              <a:t>RCP4.5-SSP2</a:t>
            </a:r>
          </a:p>
        </p:txBody>
      </p:sp>
      <p:pic>
        <p:nvPicPr>
          <p:cNvPr id="39" name="Picture 38">
            <a:extLst>
              <a:ext uri="{FF2B5EF4-FFF2-40B4-BE49-F238E27FC236}">
                <a16:creationId xmlns:a16="http://schemas.microsoft.com/office/drawing/2014/main" id="{01693609-0D3E-4E28-A9CE-D0814F314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9938" y="211164"/>
            <a:ext cx="2374275" cy="4544141"/>
          </a:xfrm>
          <a:prstGeom prst="rect">
            <a:avLst/>
          </a:prstGeom>
        </p:spPr>
      </p:pic>
      <p:sp>
        <p:nvSpPr>
          <p:cNvPr id="17" name="TextBox 16">
            <a:extLst>
              <a:ext uri="{FF2B5EF4-FFF2-40B4-BE49-F238E27FC236}">
                <a16:creationId xmlns:a16="http://schemas.microsoft.com/office/drawing/2014/main" id="{C9638CE9-8EF4-4F7D-A85D-B4AAFAB1CA70}"/>
              </a:ext>
            </a:extLst>
          </p:cNvPr>
          <p:cNvSpPr txBox="1"/>
          <p:nvPr/>
        </p:nvSpPr>
        <p:spPr>
          <a:xfrm>
            <a:off x="3141879" y="780239"/>
            <a:ext cx="1359218" cy="369332"/>
          </a:xfrm>
          <a:prstGeom prst="rect">
            <a:avLst/>
          </a:prstGeom>
          <a:noFill/>
        </p:spPr>
        <p:txBody>
          <a:bodyPr wrap="none" rtlCol="0">
            <a:spAutoFit/>
          </a:bodyPr>
          <a:lstStyle/>
          <a:p>
            <a:r>
              <a:rPr lang="en-GB" dirty="0"/>
              <a:t>RCP8.5-SSP2</a:t>
            </a:r>
          </a:p>
        </p:txBody>
      </p:sp>
      <p:sp>
        <p:nvSpPr>
          <p:cNvPr id="18" name="TextBox 17">
            <a:extLst>
              <a:ext uri="{FF2B5EF4-FFF2-40B4-BE49-F238E27FC236}">
                <a16:creationId xmlns:a16="http://schemas.microsoft.com/office/drawing/2014/main" id="{2FC2CEA9-DD9C-4230-80DA-4C663D0975F2}"/>
              </a:ext>
            </a:extLst>
          </p:cNvPr>
          <p:cNvSpPr txBox="1"/>
          <p:nvPr/>
        </p:nvSpPr>
        <p:spPr>
          <a:xfrm>
            <a:off x="5716771" y="2562304"/>
            <a:ext cx="1359218" cy="369332"/>
          </a:xfrm>
          <a:prstGeom prst="rect">
            <a:avLst/>
          </a:prstGeom>
          <a:noFill/>
        </p:spPr>
        <p:txBody>
          <a:bodyPr wrap="none" rtlCol="0">
            <a:spAutoFit/>
          </a:bodyPr>
          <a:lstStyle/>
          <a:p>
            <a:r>
              <a:rPr lang="en-GB" dirty="0"/>
              <a:t>RCP4.5-SSP4</a:t>
            </a:r>
          </a:p>
        </p:txBody>
      </p:sp>
      <p:pic>
        <p:nvPicPr>
          <p:cNvPr id="37" name="Picture 36">
            <a:extLst>
              <a:ext uri="{FF2B5EF4-FFF2-40B4-BE49-F238E27FC236}">
                <a16:creationId xmlns:a16="http://schemas.microsoft.com/office/drawing/2014/main" id="{0B5833E9-1FC0-4F2A-BD43-3B8DBD373D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4049" y="234883"/>
            <a:ext cx="2432470" cy="4544141"/>
          </a:xfrm>
          <a:prstGeom prst="rect">
            <a:avLst/>
          </a:prstGeom>
        </p:spPr>
      </p:pic>
      <p:sp>
        <p:nvSpPr>
          <p:cNvPr id="19" name="TextBox 18">
            <a:extLst>
              <a:ext uri="{FF2B5EF4-FFF2-40B4-BE49-F238E27FC236}">
                <a16:creationId xmlns:a16="http://schemas.microsoft.com/office/drawing/2014/main" id="{00260765-94F8-44CF-9181-941408004E98}"/>
              </a:ext>
            </a:extLst>
          </p:cNvPr>
          <p:cNvSpPr txBox="1"/>
          <p:nvPr/>
        </p:nvSpPr>
        <p:spPr>
          <a:xfrm>
            <a:off x="7233080" y="700849"/>
            <a:ext cx="1359218" cy="369332"/>
          </a:xfrm>
          <a:prstGeom prst="rect">
            <a:avLst/>
          </a:prstGeom>
          <a:noFill/>
        </p:spPr>
        <p:txBody>
          <a:bodyPr wrap="none" rtlCol="0">
            <a:spAutoFit/>
          </a:bodyPr>
          <a:lstStyle/>
          <a:p>
            <a:r>
              <a:rPr lang="en-GB" dirty="0"/>
              <a:t>RCP6.0-SSP3</a:t>
            </a:r>
          </a:p>
        </p:txBody>
      </p:sp>
      <p:sp>
        <p:nvSpPr>
          <p:cNvPr id="3" name="Subtitle 2">
            <a:extLst>
              <a:ext uri="{FF2B5EF4-FFF2-40B4-BE49-F238E27FC236}">
                <a16:creationId xmlns:a16="http://schemas.microsoft.com/office/drawing/2014/main" id="{877FBC12-40E4-482C-B70A-E8BACC375627}"/>
              </a:ext>
            </a:extLst>
          </p:cNvPr>
          <p:cNvSpPr>
            <a:spLocks noGrp="1"/>
          </p:cNvSpPr>
          <p:nvPr>
            <p:ph type="subTitle" idx="1"/>
          </p:nvPr>
        </p:nvSpPr>
        <p:spPr>
          <a:xfrm>
            <a:off x="2892039" y="72265"/>
            <a:ext cx="6407922" cy="628584"/>
          </a:xfrm>
        </p:spPr>
        <p:txBody>
          <a:bodyPr>
            <a:normAutofit/>
          </a:bodyPr>
          <a:lstStyle/>
          <a:p>
            <a:r>
              <a:rPr lang="en-GB" u="sng" dirty="0"/>
              <a:t>2080 maps</a:t>
            </a:r>
            <a:endParaRPr lang="en-GB" dirty="0"/>
          </a:p>
        </p:txBody>
      </p:sp>
      <p:pic>
        <p:nvPicPr>
          <p:cNvPr id="28" name="Picture 27">
            <a:extLst>
              <a:ext uri="{FF2B5EF4-FFF2-40B4-BE49-F238E27FC236}">
                <a16:creationId xmlns:a16="http://schemas.microsoft.com/office/drawing/2014/main" id="{BE173BA3-7A0C-45F2-AF6B-DC5454C5F2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0724" y="2272070"/>
            <a:ext cx="2401680" cy="4544141"/>
          </a:xfrm>
          <a:prstGeom prst="rect">
            <a:avLst/>
          </a:prstGeom>
        </p:spPr>
      </p:pic>
      <p:sp>
        <p:nvSpPr>
          <p:cNvPr id="20" name="TextBox 19">
            <a:extLst>
              <a:ext uri="{FF2B5EF4-FFF2-40B4-BE49-F238E27FC236}">
                <a16:creationId xmlns:a16="http://schemas.microsoft.com/office/drawing/2014/main" id="{EF42BD14-A9BB-4494-9823-52A6EEBCA89E}"/>
              </a:ext>
            </a:extLst>
          </p:cNvPr>
          <p:cNvSpPr txBox="1"/>
          <p:nvPr/>
        </p:nvSpPr>
        <p:spPr>
          <a:xfrm>
            <a:off x="9698773" y="2530282"/>
            <a:ext cx="1359218" cy="369332"/>
          </a:xfrm>
          <a:prstGeom prst="rect">
            <a:avLst/>
          </a:prstGeom>
          <a:noFill/>
        </p:spPr>
        <p:txBody>
          <a:bodyPr wrap="none" rtlCol="0">
            <a:spAutoFit/>
          </a:bodyPr>
          <a:lstStyle/>
          <a:p>
            <a:r>
              <a:rPr lang="en-GB" dirty="0"/>
              <a:t>RCP8.5-SSP5</a:t>
            </a:r>
          </a:p>
        </p:txBody>
      </p:sp>
      <p:pic>
        <p:nvPicPr>
          <p:cNvPr id="41" name="Picture 40">
            <a:extLst>
              <a:ext uri="{FF2B5EF4-FFF2-40B4-BE49-F238E27FC236}">
                <a16:creationId xmlns:a16="http://schemas.microsoft.com/office/drawing/2014/main" id="{656EA83B-8E64-4F87-A6BB-AAB54319BE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405" y="4613944"/>
            <a:ext cx="1649130" cy="2244055"/>
          </a:xfrm>
          <a:prstGeom prst="rect">
            <a:avLst/>
          </a:prstGeom>
        </p:spPr>
      </p:pic>
    </p:spTree>
    <p:extLst>
      <p:ext uri="{BB962C8B-B14F-4D97-AF65-F5344CB8AC3E}">
        <p14:creationId xmlns:p14="http://schemas.microsoft.com/office/powerpoint/2010/main" val="762201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B3694A-66FA-483B-B12B-213EABAB6787}"/>
              </a:ext>
            </a:extLst>
          </p:cNvPr>
          <p:cNvSpPr txBox="1"/>
          <p:nvPr/>
        </p:nvSpPr>
        <p:spPr>
          <a:xfrm>
            <a:off x="5416391" y="186340"/>
            <a:ext cx="1382045" cy="369332"/>
          </a:xfrm>
          <a:prstGeom prst="rect">
            <a:avLst/>
          </a:prstGeom>
          <a:solidFill>
            <a:schemeClr val="bg1"/>
          </a:solidFill>
        </p:spPr>
        <p:txBody>
          <a:bodyPr wrap="none" rtlCol="0">
            <a:spAutoFit/>
          </a:bodyPr>
          <a:lstStyle/>
          <a:p>
            <a:r>
              <a:rPr lang="en-GB" b="1" dirty="0"/>
              <a:t>SSP1-RCP2.6</a:t>
            </a:r>
          </a:p>
        </p:txBody>
      </p:sp>
      <p:sp>
        <p:nvSpPr>
          <p:cNvPr id="19" name="TextBox 18">
            <a:extLst>
              <a:ext uri="{FF2B5EF4-FFF2-40B4-BE49-F238E27FC236}">
                <a16:creationId xmlns:a16="http://schemas.microsoft.com/office/drawing/2014/main" id="{F6C8B49D-D224-4BC3-BE85-34DCAD840889}"/>
              </a:ext>
            </a:extLst>
          </p:cNvPr>
          <p:cNvSpPr txBox="1"/>
          <p:nvPr/>
        </p:nvSpPr>
        <p:spPr>
          <a:xfrm>
            <a:off x="3799130" y="690813"/>
            <a:ext cx="4467032" cy="3785652"/>
          </a:xfrm>
          <a:prstGeom prst="rect">
            <a:avLst/>
          </a:prstGeom>
          <a:noFill/>
        </p:spPr>
        <p:txBody>
          <a:bodyPr wrap="square" rtlCol="0">
            <a:spAutoFit/>
          </a:bodyPr>
          <a:lstStyle/>
          <a:p>
            <a:pPr marL="171450" indent="-171450">
              <a:buFont typeface="Arial" panose="020B0604020202020204" pitchFamily="34" charset="0"/>
              <a:buChar char="•"/>
            </a:pPr>
            <a:r>
              <a:rPr lang="en-GB" sz="1200" b="1" dirty="0"/>
              <a:t>Main changes: </a:t>
            </a:r>
            <a:r>
              <a:rPr lang="en-GB" sz="1200" dirty="0"/>
              <a:t>Large-scale switch to sustainable production (including native species in forestry), also with a large increase in conservation and some abandonment. Relatively limited intensification (as plotted here). The most ‘sustainable’ outcome of all the scenarios </a:t>
            </a:r>
            <a:endParaRPr lang="en-GB" sz="1200" b="1" dirty="0"/>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Although this scenario has a higher proportional demand for grass-fed livestock products, overall food demand decreases later in the scenario and technologically-driven yield increases occur in grass-fed, extensive &amp; </a:t>
            </a:r>
            <a:r>
              <a:rPr lang="en-GB" sz="1200" dirty="0" err="1"/>
              <a:t>agro</a:t>
            </a:r>
            <a:r>
              <a:rPr lang="en-GB" sz="1200" dirty="0"/>
              <a:t>-forestry systems. This leads to a reduction in the area of most forms of agriculture.</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Meanwhile, increasing demand for environmental benefits and sustainably-produced products mean that sustainable management and conservation increase substantially, offsetting area losses of conventional agriculture</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Carbon, recreation, employment and biodiversity demands are not entirely satisfied</a:t>
            </a:r>
          </a:p>
          <a:p>
            <a:endParaRPr lang="en-GB" sz="1200" dirty="0"/>
          </a:p>
        </p:txBody>
      </p:sp>
      <p:pic>
        <p:nvPicPr>
          <p:cNvPr id="10" name="Picture 9">
            <a:extLst>
              <a:ext uri="{FF2B5EF4-FFF2-40B4-BE49-F238E27FC236}">
                <a16:creationId xmlns:a16="http://schemas.microsoft.com/office/drawing/2014/main" id="{76512B31-7771-4BBB-824F-49224B439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92" y="0"/>
            <a:ext cx="3950124" cy="6807251"/>
          </a:xfrm>
          <a:prstGeom prst="rect">
            <a:avLst/>
          </a:prstGeom>
        </p:spPr>
      </p:pic>
      <p:pic>
        <p:nvPicPr>
          <p:cNvPr id="11" name="Picture 10">
            <a:extLst>
              <a:ext uri="{FF2B5EF4-FFF2-40B4-BE49-F238E27FC236}">
                <a16:creationId xmlns:a16="http://schemas.microsoft.com/office/drawing/2014/main" id="{AAD65E48-332A-45AA-B964-0B1CD331A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654" y="1300094"/>
            <a:ext cx="1649130" cy="2244055"/>
          </a:xfrm>
          <a:prstGeom prst="rect">
            <a:avLst/>
          </a:prstGeom>
        </p:spPr>
      </p:pic>
      <p:pic>
        <p:nvPicPr>
          <p:cNvPr id="2" name="Picture 1">
            <a:extLst>
              <a:ext uri="{FF2B5EF4-FFF2-40B4-BE49-F238E27FC236}">
                <a16:creationId xmlns:a16="http://schemas.microsoft.com/office/drawing/2014/main" id="{8F7F9444-25C9-4F26-B9AE-9A385730FC24}"/>
              </a:ext>
            </a:extLst>
          </p:cNvPr>
          <p:cNvPicPr>
            <a:picLocks noChangeAspect="1"/>
          </p:cNvPicPr>
          <p:nvPr/>
        </p:nvPicPr>
        <p:blipFill>
          <a:blip r:embed="rId4"/>
          <a:stretch>
            <a:fillRect/>
          </a:stretch>
        </p:blipFill>
        <p:spPr>
          <a:xfrm>
            <a:off x="8548301" y="0"/>
            <a:ext cx="3567107" cy="6858000"/>
          </a:xfrm>
          <a:prstGeom prst="rect">
            <a:avLst/>
          </a:prstGeom>
        </p:spPr>
      </p:pic>
    </p:spTree>
    <p:extLst>
      <p:ext uri="{BB962C8B-B14F-4D97-AF65-F5344CB8AC3E}">
        <p14:creationId xmlns:p14="http://schemas.microsoft.com/office/powerpoint/2010/main" val="3596937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B3694A-66FA-483B-B12B-213EABAB6787}"/>
              </a:ext>
            </a:extLst>
          </p:cNvPr>
          <p:cNvSpPr txBox="1"/>
          <p:nvPr/>
        </p:nvSpPr>
        <p:spPr>
          <a:xfrm>
            <a:off x="5416391" y="186340"/>
            <a:ext cx="1382045" cy="369332"/>
          </a:xfrm>
          <a:prstGeom prst="rect">
            <a:avLst/>
          </a:prstGeom>
          <a:solidFill>
            <a:schemeClr val="bg1"/>
          </a:solidFill>
        </p:spPr>
        <p:txBody>
          <a:bodyPr wrap="none" rtlCol="0">
            <a:spAutoFit/>
          </a:bodyPr>
          <a:lstStyle/>
          <a:p>
            <a:r>
              <a:rPr lang="en-GB" b="1" dirty="0"/>
              <a:t>SSP2-RCP4.5</a:t>
            </a:r>
          </a:p>
        </p:txBody>
      </p:sp>
      <p:sp>
        <p:nvSpPr>
          <p:cNvPr id="19" name="TextBox 18">
            <a:extLst>
              <a:ext uri="{FF2B5EF4-FFF2-40B4-BE49-F238E27FC236}">
                <a16:creationId xmlns:a16="http://schemas.microsoft.com/office/drawing/2014/main" id="{F6C8B49D-D224-4BC3-BE85-34DCAD840889}"/>
              </a:ext>
            </a:extLst>
          </p:cNvPr>
          <p:cNvSpPr txBox="1"/>
          <p:nvPr/>
        </p:nvSpPr>
        <p:spPr>
          <a:xfrm>
            <a:off x="4009939" y="706511"/>
            <a:ext cx="4431582" cy="2677656"/>
          </a:xfrm>
          <a:prstGeom prst="rect">
            <a:avLst/>
          </a:prstGeom>
          <a:noFill/>
        </p:spPr>
        <p:txBody>
          <a:bodyPr wrap="square" rtlCol="0">
            <a:spAutoFit/>
          </a:bodyPr>
          <a:lstStyle/>
          <a:p>
            <a:pPr marL="171450" indent="-171450">
              <a:buFont typeface="Arial" panose="020B0604020202020204" pitchFamily="34" charset="0"/>
              <a:buChar char="•"/>
            </a:pPr>
            <a:r>
              <a:rPr lang="en-GB" sz="1200" b="1" dirty="0"/>
              <a:t>Main changes: </a:t>
            </a:r>
            <a:r>
              <a:rPr lang="en-GB" sz="1200" dirty="0"/>
              <a:t> Arable area largely maintained, and intensified. Lower demand for grass-fed livestock products leads to a sharp decline in intensive pasture, which also moves into less productive areas. Productive forestry (especially non-native species) increases substantially. Substantial increase in conservation in under-utilised upland areas.  </a:t>
            </a:r>
          </a:p>
          <a:p>
            <a:endParaRPr lang="en-GB" sz="1200" dirty="0"/>
          </a:p>
          <a:p>
            <a:pPr marL="171450" indent="-171450">
              <a:buFont typeface="Arial" panose="020B0604020202020204" pitchFamily="34" charset="0"/>
              <a:buChar char="•"/>
            </a:pPr>
            <a:r>
              <a:rPr lang="en-GB" sz="1200" dirty="0"/>
              <a:t>Biodiversity and carbon demands are not quite satisfied because intensive production is favoured</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Intensive arable remains concentrated in the south-east, extensive pastoral in the north-west</a:t>
            </a:r>
          </a:p>
          <a:p>
            <a:endParaRPr lang="en-GB" sz="1200" dirty="0"/>
          </a:p>
          <a:p>
            <a:pPr marL="171450" indent="-171450">
              <a:buFont typeface="Arial" panose="020B0604020202020204" pitchFamily="34" charset="0"/>
              <a:buChar char="•"/>
            </a:pPr>
            <a:endParaRPr lang="en-GB" sz="1200" dirty="0"/>
          </a:p>
        </p:txBody>
      </p:sp>
      <p:pic>
        <p:nvPicPr>
          <p:cNvPr id="10" name="Picture 9">
            <a:extLst>
              <a:ext uri="{FF2B5EF4-FFF2-40B4-BE49-F238E27FC236}">
                <a16:creationId xmlns:a16="http://schemas.microsoft.com/office/drawing/2014/main" id="{0AF05846-F052-4B79-AD97-5C69C9C36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81" y="-18258"/>
            <a:ext cx="3892858" cy="6876258"/>
          </a:xfrm>
          <a:prstGeom prst="rect">
            <a:avLst/>
          </a:prstGeom>
        </p:spPr>
      </p:pic>
      <p:pic>
        <p:nvPicPr>
          <p:cNvPr id="11" name="Picture 10">
            <a:extLst>
              <a:ext uri="{FF2B5EF4-FFF2-40B4-BE49-F238E27FC236}">
                <a16:creationId xmlns:a16="http://schemas.microsoft.com/office/drawing/2014/main" id="{6B72F090-79AC-4048-B5A4-1D84A6C3E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752" y="1297857"/>
            <a:ext cx="1649130" cy="2244055"/>
          </a:xfrm>
          <a:prstGeom prst="rect">
            <a:avLst/>
          </a:prstGeom>
        </p:spPr>
      </p:pic>
      <p:pic>
        <p:nvPicPr>
          <p:cNvPr id="2" name="Picture 1">
            <a:extLst>
              <a:ext uri="{FF2B5EF4-FFF2-40B4-BE49-F238E27FC236}">
                <a16:creationId xmlns:a16="http://schemas.microsoft.com/office/drawing/2014/main" id="{BF4D642E-F335-47FA-ABFF-A1F4FDACD671}"/>
              </a:ext>
            </a:extLst>
          </p:cNvPr>
          <p:cNvPicPr>
            <a:picLocks noChangeAspect="1"/>
          </p:cNvPicPr>
          <p:nvPr/>
        </p:nvPicPr>
        <p:blipFill>
          <a:blip r:embed="rId4"/>
          <a:stretch>
            <a:fillRect/>
          </a:stretch>
        </p:blipFill>
        <p:spPr>
          <a:xfrm>
            <a:off x="8695504" y="0"/>
            <a:ext cx="3379415" cy="6858000"/>
          </a:xfrm>
          <a:prstGeom prst="rect">
            <a:avLst/>
          </a:prstGeom>
        </p:spPr>
      </p:pic>
    </p:spTree>
    <p:extLst>
      <p:ext uri="{BB962C8B-B14F-4D97-AF65-F5344CB8AC3E}">
        <p14:creationId xmlns:p14="http://schemas.microsoft.com/office/powerpoint/2010/main" val="374246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981</Words>
  <Application>Microsoft Macintosh PowerPoint</Application>
  <PresentationFormat>Breitbild</PresentationFormat>
  <Paragraphs>148</Paragraphs>
  <Slides>13</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Calibri</vt:lpstr>
      <vt:lpstr>Calibri Light</vt:lpstr>
      <vt:lpstr>Office Theme</vt:lpstr>
      <vt:lpstr>CRAFTY-GB</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CRAFTY-GB</dc:title>
  <dc:creator>Brown, Calum</dc:creator>
  <cp:lastModifiedBy>Seo, Bumsuk (IMK)</cp:lastModifiedBy>
  <cp:revision>19</cp:revision>
  <dcterms:created xsi:type="dcterms:W3CDTF">2021-07-09T09:31:14Z</dcterms:created>
  <dcterms:modified xsi:type="dcterms:W3CDTF">2021-07-12T00:04:36Z</dcterms:modified>
</cp:coreProperties>
</file>